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41"/>
  </p:notesMasterIdLst>
  <p:sldIdLst>
    <p:sldId id="324" r:id="rId2"/>
    <p:sldId id="319" r:id="rId3"/>
    <p:sldId id="599" r:id="rId4"/>
    <p:sldId id="611" r:id="rId5"/>
    <p:sldId id="622" r:id="rId6"/>
    <p:sldId id="623" r:id="rId7"/>
    <p:sldId id="350" r:id="rId8"/>
    <p:sldId id="329" r:id="rId9"/>
    <p:sldId id="327" r:id="rId10"/>
    <p:sldId id="331" r:id="rId11"/>
    <p:sldId id="332" r:id="rId12"/>
    <p:sldId id="333" r:id="rId13"/>
    <p:sldId id="330" r:id="rId14"/>
    <p:sldId id="335" r:id="rId15"/>
    <p:sldId id="342" r:id="rId16"/>
    <p:sldId id="343" r:id="rId17"/>
    <p:sldId id="340" r:id="rId18"/>
    <p:sldId id="341" r:id="rId19"/>
    <p:sldId id="344" r:id="rId20"/>
    <p:sldId id="345" r:id="rId21"/>
    <p:sldId id="346" r:id="rId22"/>
    <p:sldId id="347" r:id="rId23"/>
    <p:sldId id="626" r:id="rId24"/>
    <p:sldId id="614" r:id="rId25"/>
    <p:sldId id="502" r:id="rId26"/>
    <p:sldId id="538" r:id="rId27"/>
    <p:sldId id="608" r:id="rId28"/>
    <p:sldId id="607" r:id="rId29"/>
    <p:sldId id="338" r:id="rId30"/>
    <p:sldId id="627" r:id="rId31"/>
    <p:sldId id="613" r:id="rId32"/>
    <p:sldId id="625" r:id="rId33"/>
    <p:sldId id="615" r:id="rId34"/>
    <p:sldId id="610" r:id="rId35"/>
    <p:sldId id="616" r:id="rId36"/>
    <p:sldId id="618" r:id="rId37"/>
    <p:sldId id="617" r:id="rId38"/>
    <p:sldId id="619" r:id="rId39"/>
    <p:sldId id="621" r:id="rId40"/>
  </p:sldIdLst>
  <p:sldSz cx="9144000" cy="6858000" type="screen4x3"/>
  <p:notesSz cx="7010400" cy="92964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901A663-4CFA-4F5C-92A3-7C9D0D71180C}">
          <p14:sldIdLst>
            <p14:sldId id="324"/>
            <p14:sldId id="319"/>
            <p14:sldId id="599"/>
          </p14:sldIdLst>
        </p14:section>
        <p14:section name="Sección sin título" id="{F4BCEAFE-9821-4C67-8E0B-80FA15A983E2}">
          <p14:sldIdLst>
            <p14:sldId id="611"/>
            <p14:sldId id="622"/>
            <p14:sldId id="623"/>
            <p14:sldId id="350"/>
            <p14:sldId id="329"/>
            <p14:sldId id="327"/>
            <p14:sldId id="331"/>
            <p14:sldId id="332"/>
            <p14:sldId id="333"/>
            <p14:sldId id="330"/>
            <p14:sldId id="335"/>
            <p14:sldId id="342"/>
            <p14:sldId id="343"/>
            <p14:sldId id="340"/>
            <p14:sldId id="341"/>
            <p14:sldId id="344"/>
            <p14:sldId id="345"/>
            <p14:sldId id="346"/>
            <p14:sldId id="347"/>
            <p14:sldId id="626"/>
            <p14:sldId id="614"/>
            <p14:sldId id="502"/>
            <p14:sldId id="538"/>
            <p14:sldId id="608"/>
            <p14:sldId id="607"/>
            <p14:sldId id="338"/>
            <p14:sldId id="627"/>
            <p14:sldId id="613"/>
            <p14:sldId id="625"/>
            <p14:sldId id="615"/>
            <p14:sldId id="610"/>
            <p14:sldId id="616"/>
            <p14:sldId id="618"/>
            <p14:sldId id="617"/>
            <p14:sldId id="619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9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ela Zúñiga Quevedo" initials="PZQ" lastIdx="4" clrIdx="0"/>
  <p:cmAuthor id="2" name="Sebastian Elgueta" initials="SE" lastIdx="20" clrIdx="1"/>
  <p:cmAuthor id="3" name="Paola Jara Martin" initials="PJM" lastIdx="8" clrIdx="2"/>
  <p:cmAuthor id="4" name="Ariel Espinoza G." initials="AEG" lastIdx="15" clrIdx="3"/>
  <p:cmAuthor id="5" name="Pablo Aguirre Hörmann" initials="PAH" lastIdx="0" clrIdx="4">
    <p:extLst>
      <p:ext uri="{19B8F6BF-5375-455C-9EA6-DF929625EA0E}">
        <p15:presenceInfo xmlns:p15="http://schemas.microsoft.com/office/powerpoint/2012/main" userId="S-1-5-21-3284860813-3422782453-1684473521-157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67F"/>
    <a:srgbClr val="C67373"/>
    <a:srgbClr val="004E88"/>
    <a:srgbClr val="3B484F"/>
    <a:srgbClr val="6580BF"/>
    <a:srgbClr val="788CA5"/>
    <a:srgbClr val="0A4D9D"/>
    <a:srgbClr val="4A5960"/>
    <a:srgbClr val="3692CC"/>
    <a:srgbClr val="F67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016" autoAdjust="0"/>
  </p:normalViewPr>
  <p:slideViewPr>
    <p:cSldViewPr snapToGrid="0" snapToObjects="1">
      <p:cViewPr varScale="1">
        <p:scale>
          <a:sx n="77" d="100"/>
          <a:sy n="77" d="100"/>
        </p:scale>
        <p:origin x="1517" y="67"/>
      </p:cViewPr>
      <p:guideLst>
        <p:guide orient="horz" pos="2789"/>
        <p:guide pos="2880"/>
        <p:guide orient="horz" pos="20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92105F-C851-4E42-84EF-F51C1C5C73D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B396CC2E-0EB2-4125-AC3A-5775DE6653F9}">
      <dgm:prSet phldrT="[Texto]"/>
      <dgm:spPr>
        <a:solidFill>
          <a:schemeClr val="accent3"/>
        </a:solidFill>
      </dgm:spPr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Análisis e Inteligencia de Negocios</a:t>
          </a:r>
          <a:endParaRPr lang="es-ES" dirty="0"/>
        </a:p>
      </dgm:t>
    </dgm:pt>
    <dgm:pt modelId="{CBBC4AE1-C458-40B5-AB65-8EB40E4D8B15}" type="parTrans" cxnId="{B52CB096-F365-4F1E-85F5-C88D7A4C511B}">
      <dgm:prSet/>
      <dgm:spPr/>
      <dgm:t>
        <a:bodyPr/>
        <a:lstStyle/>
        <a:p>
          <a:endParaRPr lang="es-ES"/>
        </a:p>
      </dgm:t>
    </dgm:pt>
    <dgm:pt modelId="{B2DF47B3-53F7-41DF-AC9C-F67D1DF5EDA4}" type="sibTrans" cxnId="{B52CB096-F365-4F1E-85F5-C88D7A4C511B}">
      <dgm:prSet/>
      <dgm:spPr/>
      <dgm:t>
        <a:bodyPr/>
        <a:lstStyle/>
        <a:p>
          <a:endParaRPr lang="es-ES"/>
        </a:p>
      </dgm:t>
    </dgm:pt>
    <dgm:pt modelId="{CC6470D1-ACC6-412B-9396-7D094A790973}">
      <dgm:prSet phldrT="[Texto]"/>
      <dgm:spPr/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Infraestructura y Redes</a:t>
          </a:r>
          <a:endParaRPr lang="es-ES" dirty="0"/>
        </a:p>
      </dgm:t>
    </dgm:pt>
    <dgm:pt modelId="{AF50F08F-E307-4ED4-B168-A92F7D706F25}" type="parTrans" cxnId="{8FEA9D62-4049-4D48-A6AA-50F6BD98B261}">
      <dgm:prSet/>
      <dgm:spPr/>
      <dgm:t>
        <a:bodyPr/>
        <a:lstStyle/>
        <a:p>
          <a:endParaRPr lang="es-ES"/>
        </a:p>
      </dgm:t>
    </dgm:pt>
    <dgm:pt modelId="{BD7924AE-9E35-4CC4-8199-7EDBDBF9D926}" type="sibTrans" cxnId="{8FEA9D62-4049-4D48-A6AA-50F6BD98B261}">
      <dgm:prSet/>
      <dgm:spPr/>
      <dgm:t>
        <a:bodyPr/>
        <a:lstStyle/>
        <a:p>
          <a:endParaRPr lang="es-ES"/>
        </a:p>
      </dgm:t>
    </dgm:pt>
    <dgm:pt modelId="{37289D09-10E7-4156-A3E4-0BD33C6BCF51}">
      <dgm:prSet phldrT="[Texto]"/>
      <dgm:spPr/>
      <dgm:t>
        <a:bodyPr/>
        <a:lstStyle/>
        <a:p>
          <a:r>
            <a: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Desarrollo y mantención de sistemas</a:t>
          </a:r>
          <a:endParaRPr lang="es-ES" dirty="0"/>
        </a:p>
      </dgm:t>
    </dgm:pt>
    <dgm:pt modelId="{244F4BCF-6D41-4FC2-A369-5D669FF615C2}" type="parTrans" cxnId="{423CE587-2144-4A13-960E-4929ED55F1BD}">
      <dgm:prSet/>
      <dgm:spPr/>
      <dgm:t>
        <a:bodyPr/>
        <a:lstStyle/>
        <a:p>
          <a:endParaRPr lang="es-ES"/>
        </a:p>
      </dgm:t>
    </dgm:pt>
    <dgm:pt modelId="{561D5F9B-FA3D-441F-B035-968F534EB201}" type="sibTrans" cxnId="{423CE587-2144-4A13-960E-4929ED55F1BD}">
      <dgm:prSet/>
      <dgm:spPr/>
      <dgm:t>
        <a:bodyPr/>
        <a:lstStyle/>
        <a:p>
          <a:endParaRPr lang="es-ES"/>
        </a:p>
      </dgm:t>
    </dgm:pt>
    <dgm:pt modelId="{22302433-E65D-4B03-A16D-22A02CEDF0C9}" type="pres">
      <dgm:prSet presAssocID="{9A92105F-C851-4E42-84EF-F51C1C5C73DD}" presName="compositeShape" presStyleCnt="0">
        <dgm:presLayoutVars>
          <dgm:chMax val="7"/>
          <dgm:dir/>
          <dgm:resizeHandles val="exact"/>
        </dgm:presLayoutVars>
      </dgm:prSet>
      <dgm:spPr/>
    </dgm:pt>
    <dgm:pt modelId="{7B3E1468-A24B-433C-938D-24729DC127C9}" type="pres">
      <dgm:prSet presAssocID="{B396CC2E-0EB2-4125-AC3A-5775DE6653F9}" presName="circ1" presStyleLbl="vennNode1" presStyleIdx="0" presStyleCnt="3"/>
      <dgm:spPr/>
    </dgm:pt>
    <dgm:pt modelId="{5D825A37-AB21-4BEE-80EE-1178B2D80E41}" type="pres">
      <dgm:prSet presAssocID="{B396CC2E-0EB2-4125-AC3A-5775DE6653F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B12BA19-A19B-421D-907C-61B65C49C6A6}" type="pres">
      <dgm:prSet presAssocID="{CC6470D1-ACC6-412B-9396-7D094A790973}" presName="circ2" presStyleLbl="vennNode1" presStyleIdx="1" presStyleCnt="3"/>
      <dgm:spPr/>
    </dgm:pt>
    <dgm:pt modelId="{3276198D-7229-4E9F-97E3-0E9F406C849A}" type="pres">
      <dgm:prSet presAssocID="{CC6470D1-ACC6-412B-9396-7D094A79097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3B0D100-45C9-4ADF-BBB5-B0EC2155B9A3}" type="pres">
      <dgm:prSet presAssocID="{37289D09-10E7-4156-A3E4-0BD33C6BCF51}" presName="circ3" presStyleLbl="vennNode1" presStyleIdx="2" presStyleCnt="3"/>
      <dgm:spPr/>
    </dgm:pt>
    <dgm:pt modelId="{CB653218-BF3C-42D1-B3E9-54CFEC1EFB73}" type="pres">
      <dgm:prSet presAssocID="{37289D09-10E7-4156-A3E4-0BD33C6BCF51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88981B08-15FB-4E03-B974-4AC6702B4526}" type="presOf" srcId="{37289D09-10E7-4156-A3E4-0BD33C6BCF51}" destId="{CB653218-BF3C-42D1-B3E9-54CFEC1EFB73}" srcOrd="1" destOrd="0" presId="urn:microsoft.com/office/officeart/2005/8/layout/venn1"/>
    <dgm:cxn modelId="{139F5137-2B79-4672-9C62-F34B2F9204C3}" type="presOf" srcId="{CC6470D1-ACC6-412B-9396-7D094A790973}" destId="{3276198D-7229-4E9F-97E3-0E9F406C849A}" srcOrd="1" destOrd="0" presId="urn:microsoft.com/office/officeart/2005/8/layout/venn1"/>
    <dgm:cxn modelId="{8FEA9D62-4049-4D48-A6AA-50F6BD98B261}" srcId="{9A92105F-C851-4E42-84EF-F51C1C5C73DD}" destId="{CC6470D1-ACC6-412B-9396-7D094A790973}" srcOrd="1" destOrd="0" parTransId="{AF50F08F-E307-4ED4-B168-A92F7D706F25}" sibTransId="{BD7924AE-9E35-4CC4-8199-7EDBDBF9D926}"/>
    <dgm:cxn modelId="{9CA6F174-7559-4B44-9971-27ECF81311FA}" type="presOf" srcId="{CC6470D1-ACC6-412B-9396-7D094A790973}" destId="{4B12BA19-A19B-421D-907C-61B65C49C6A6}" srcOrd="0" destOrd="0" presId="urn:microsoft.com/office/officeart/2005/8/layout/venn1"/>
    <dgm:cxn modelId="{B714447B-D371-4671-A2AE-560689063C88}" type="presOf" srcId="{B396CC2E-0EB2-4125-AC3A-5775DE6653F9}" destId="{7B3E1468-A24B-433C-938D-24729DC127C9}" srcOrd="0" destOrd="0" presId="urn:microsoft.com/office/officeart/2005/8/layout/venn1"/>
    <dgm:cxn modelId="{423CE587-2144-4A13-960E-4929ED55F1BD}" srcId="{9A92105F-C851-4E42-84EF-F51C1C5C73DD}" destId="{37289D09-10E7-4156-A3E4-0BD33C6BCF51}" srcOrd="2" destOrd="0" parTransId="{244F4BCF-6D41-4FC2-A369-5D669FF615C2}" sibTransId="{561D5F9B-FA3D-441F-B035-968F534EB201}"/>
    <dgm:cxn modelId="{1832C78F-27A9-4CC0-9B8B-83D821B40556}" type="presOf" srcId="{B396CC2E-0EB2-4125-AC3A-5775DE6653F9}" destId="{5D825A37-AB21-4BEE-80EE-1178B2D80E41}" srcOrd="1" destOrd="0" presId="urn:microsoft.com/office/officeart/2005/8/layout/venn1"/>
    <dgm:cxn modelId="{B52CB096-F365-4F1E-85F5-C88D7A4C511B}" srcId="{9A92105F-C851-4E42-84EF-F51C1C5C73DD}" destId="{B396CC2E-0EB2-4125-AC3A-5775DE6653F9}" srcOrd="0" destOrd="0" parTransId="{CBBC4AE1-C458-40B5-AB65-8EB40E4D8B15}" sibTransId="{B2DF47B3-53F7-41DF-AC9C-F67D1DF5EDA4}"/>
    <dgm:cxn modelId="{AA81D0DD-C77C-405C-A3E7-D43BE650CD3C}" type="presOf" srcId="{9A92105F-C851-4E42-84EF-F51C1C5C73DD}" destId="{22302433-E65D-4B03-A16D-22A02CEDF0C9}" srcOrd="0" destOrd="0" presId="urn:microsoft.com/office/officeart/2005/8/layout/venn1"/>
    <dgm:cxn modelId="{A4D887FC-BDD6-4F37-BC5F-29B638580F16}" type="presOf" srcId="{37289D09-10E7-4156-A3E4-0BD33C6BCF51}" destId="{03B0D100-45C9-4ADF-BBB5-B0EC2155B9A3}" srcOrd="0" destOrd="0" presId="urn:microsoft.com/office/officeart/2005/8/layout/venn1"/>
    <dgm:cxn modelId="{86EB3DDA-C055-4513-BC49-D578EF86BB23}" type="presParOf" srcId="{22302433-E65D-4B03-A16D-22A02CEDF0C9}" destId="{7B3E1468-A24B-433C-938D-24729DC127C9}" srcOrd="0" destOrd="0" presId="urn:microsoft.com/office/officeart/2005/8/layout/venn1"/>
    <dgm:cxn modelId="{6390CF0C-0DA1-49C6-B5A5-823370554B83}" type="presParOf" srcId="{22302433-E65D-4B03-A16D-22A02CEDF0C9}" destId="{5D825A37-AB21-4BEE-80EE-1178B2D80E41}" srcOrd="1" destOrd="0" presId="urn:microsoft.com/office/officeart/2005/8/layout/venn1"/>
    <dgm:cxn modelId="{0CB9200B-66AB-42DA-B0A7-E17931745CB5}" type="presParOf" srcId="{22302433-E65D-4B03-A16D-22A02CEDF0C9}" destId="{4B12BA19-A19B-421D-907C-61B65C49C6A6}" srcOrd="2" destOrd="0" presId="urn:microsoft.com/office/officeart/2005/8/layout/venn1"/>
    <dgm:cxn modelId="{2E8563DA-54A0-401F-B3F7-8FCA1E580710}" type="presParOf" srcId="{22302433-E65D-4B03-A16D-22A02CEDF0C9}" destId="{3276198D-7229-4E9F-97E3-0E9F406C849A}" srcOrd="3" destOrd="0" presId="urn:microsoft.com/office/officeart/2005/8/layout/venn1"/>
    <dgm:cxn modelId="{F946C5A5-D906-446B-9978-6C01D5516017}" type="presParOf" srcId="{22302433-E65D-4B03-A16D-22A02CEDF0C9}" destId="{03B0D100-45C9-4ADF-BBB5-B0EC2155B9A3}" srcOrd="4" destOrd="0" presId="urn:microsoft.com/office/officeart/2005/8/layout/venn1"/>
    <dgm:cxn modelId="{16A13044-8865-4808-B0D0-5A975E234EAB}" type="presParOf" srcId="{22302433-E65D-4B03-A16D-22A02CEDF0C9}" destId="{CB653218-BF3C-42D1-B3E9-54CFEC1EFB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3E1468-A24B-433C-938D-24729DC127C9}">
      <dsp:nvSpPr>
        <dsp:cNvPr id="0" name=""/>
        <dsp:cNvSpPr/>
      </dsp:nvSpPr>
      <dsp:spPr>
        <a:xfrm>
          <a:off x="1783865" y="52361"/>
          <a:ext cx="2513329" cy="2513329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Análisis e Inteligencia de Negocios</a:t>
          </a:r>
          <a:endParaRPr lang="es-ES" sz="1800" kern="1200" dirty="0"/>
        </a:p>
      </dsp:txBody>
      <dsp:txXfrm>
        <a:off x="2118976" y="492193"/>
        <a:ext cx="1843108" cy="1130998"/>
      </dsp:txXfrm>
    </dsp:sp>
    <dsp:sp modelId="{4B12BA19-A19B-421D-907C-61B65C49C6A6}">
      <dsp:nvSpPr>
        <dsp:cNvPr id="0" name=""/>
        <dsp:cNvSpPr/>
      </dsp:nvSpPr>
      <dsp:spPr>
        <a:xfrm>
          <a:off x="2690758" y="1623192"/>
          <a:ext cx="2513329" cy="25133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Infraestructura y Redes</a:t>
          </a:r>
          <a:endParaRPr lang="es-ES" sz="1800" kern="1200" dirty="0"/>
        </a:p>
      </dsp:txBody>
      <dsp:txXfrm>
        <a:off x="3459418" y="2272469"/>
        <a:ext cx="1507997" cy="1382331"/>
      </dsp:txXfrm>
    </dsp:sp>
    <dsp:sp modelId="{03B0D100-45C9-4ADF-BBB5-B0EC2155B9A3}">
      <dsp:nvSpPr>
        <dsp:cNvPr id="0" name=""/>
        <dsp:cNvSpPr/>
      </dsp:nvSpPr>
      <dsp:spPr>
        <a:xfrm>
          <a:off x="876972" y="1623192"/>
          <a:ext cx="2513329" cy="25133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Desarrollo y mantención de sistemas</a:t>
          </a:r>
          <a:endParaRPr lang="es-ES" sz="1800" kern="1200" dirty="0"/>
        </a:p>
      </dsp:txBody>
      <dsp:txXfrm>
        <a:off x="1113644" y="2272469"/>
        <a:ext cx="1507997" cy="13823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CEA4ECF-AC56-4A05-9C91-300111788F89}" type="datetimeFigureOut">
              <a:rPr lang="es-CL" smtClean="0"/>
              <a:t>07-06-2020</a:t>
            </a:fld>
            <a:endParaRPr lang="es-CL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CL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1C1881B-0669-45BA-9693-5167590FD6E8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5563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3F9A1-B4AA-4CB4-8FCC-F82D68BFA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107E4F-3D4D-4E3E-8799-01C576FDD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9F87D3-49F9-4ED9-811C-C27F44409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F433CE-0681-4850-829A-966B45908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1B9FCC-4F90-42BE-A999-82304DD1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243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0904E-3393-443C-A1F2-B2CA2E97C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C03FEB-F5DC-421B-945C-18EF0817A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5376FB-CD25-4767-9FCB-29D4C98EF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AA455-6600-4278-9DD7-B07DCFFC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7A2C1D-9FFB-472A-A20C-70EEA482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044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4719F4-6F04-4C98-B9A6-6482FDA5CE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AC6BD6-A94A-4132-A92F-9B218E77F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9D0E4C-3983-4AB2-9648-69F4D71A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701B37-91AF-4AE6-BC7E-5840213C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9BEBA1-E3A7-426D-ACDE-8F95533D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3560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 hasCustomPrompt="1"/>
          </p:nvPr>
        </p:nvSpPr>
        <p:spPr>
          <a:xfrm>
            <a:off x="628650" y="775469"/>
            <a:ext cx="5272420" cy="698864"/>
          </a:xfrm>
          <a:prstGeom prst="rect">
            <a:avLst/>
          </a:prstGeom>
        </p:spPr>
        <p:txBody>
          <a:bodyPr/>
          <a:lstStyle>
            <a:lvl1pPr algn="l">
              <a:defRPr sz="3333" b="1">
                <a:solidFill>
                  <a:srgbClr val="004E8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es-ES" dirty="0"/>
              <a:t>EJEMPLO DE TÍTULO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7634"/>
            <a:ext cx="8229600" cy="4921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67">
                <a:solidFill>
                  <a:srgbClr val="004E88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s-ES_tradnl" dirty="0"/>
              <a:t>SUBT</a:t>
            </a:r>
            <a:r>
              <a:rPr lang="es-ES" dirty="0"/>
              <a:t>ÍTULO</a:t>
            </a:r>
            <a:endParaRPr lang="es-ES_tradnl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2080810"/>
            <a:ext cx="4489450" cy="3572933"/>
          </a:xfrm>
          <a:prstGeom prst="rect">
            <a:avLst/>
          </a:prstGeo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>
                <a:solidFill>
                  <a:srgbClr val="4A5960"/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Cuadro de texto</a:t>
            </a:r>
          </a:p>
          <a:p>
            <a:pPr lvl="0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2728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10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C8F01C6-9544-4894-8341-B4502131B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027" y="416403"/>
            <a:ext cx="7886700" cy="532182"/>
          </a:xfrm>
          <a:prstGeom prst="rect">
            <a:avLst/>
          </a:prstGeom>
        </p:spPr>
        <p:txBody>
          <a:bodyPr anchor="ctr"/>
          <a:lstStyle>
            <a:lvl1pPr algn="l">
              <a:defRPr sz="3200" b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s-ES" dirty="0"/>
              <a:t>Título</a:t>
            </a:r>
            <a:endParaRPr lang="es-CL" dirty="0"/>
          </a:p>
        </p:txBody>
      </p:sp>
      <p:sp>
        <p:nvSpPr>
          <p:cNvPr id="4" name="6 Marcador de contenido">
            <a:extLst>
              <a:ext uri="{FF2B5EF4-FFF2-40B4-BE49-F238E27FC236}">
                <a16:creationId xmlns:a16="http://schemas.microsoft.com/office/drawing/2014/main" id="{6C73759A-C55F-4532-967E-FFBAC7956E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1027" y="1704726"/>
            <a:ext cx="8077987" cy="3602376"/>
          </a:xfrm>
          <a:prstGeom prst="rect">
            <a:avLst/>
          </a:prstGeom>
        </p:spPr>
        <p:txBody>
          <a:bodyPr/>
          <a:lstStyle>
            <a:lvl1pPr marL="342900" indent="-342900"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spcBef>
                <a:spcPts val="0"/>
              </a:spcBef>
              <a:buSzPct val="50000"/>
              <a:buFont typeface="Courier New" panose="02070309020205020404" pitchFamily="49" charset="0"/>
              <a:buChar char="o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Font typeface="Calibri" panose="020F0502020204030204" pitchFamily="34" charset="0"/>
              <a:buChar char="–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5" name="11 Marcador de texto">
            <a:extLst>
              <a:ext uri="{FF2B5EF4-FFF2-40B4-BE49-F238E27FC236}">
                <a16:creationId xmlns:a16="http://schemas.microsoft.com/office/drawing/2014/main" id="{14E49494-C74B-418E-877D-74B37338DE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027" y="1025497"/>
            <a:ext cx="8099936" cy="532182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ct val="70000"/>
              </a:lnSpc>
              <a:spcBef>
                <a:spcPts val="600"/>
              </a:spcBef>
              <a:spcAft>
                <a:spcPts val="600"/>
              </a:spcAft>
              <a:buNone/>
              <a:defRPr lang="es-ES" sz="2800" b="1" kern="1200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895808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BFDDB-777B-4154-94AE-4000CFBB3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D5495-F723-4E93-B800-6963AE6DB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D9B3F9-98D4-4066-A1E6-8D897777E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CAC9A4-4A19-42BF-AD9A-BE82AC74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F8E098-C638-48D7-BB0F-EA81E0759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3966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3AE5-15A2-473E-81FD-02D3C396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7B845-5540-409B-AAE6-CB6656F8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7A5D23-B662-4371-9B2A-EFEA6698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461021-BE6A-4E14-A383-A0C30B48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DA1290-822F-4D35-8A63-4A0EEBE2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1952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21451-67EB-4B53-9740-91B6C354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A6F954-AAF7-4001-8D39-5348BC7DC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FB8B2-6115-4625-B572-E25DFAE0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48198A-1F6F-4877-95F3-399B93A77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DD6B74-D5E6-40DF-AA01-3C645674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F5FEA37-5682-46F9-A6A9-68DA0336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1860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F884E-A753-480F-80EA-B0287FCEB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C5DCA4-8A1B-4F6F-AF97-FBD02AB96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50C248-7BAB-44B6-96E0-2F2CCFC34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5E05E7A-69DB-4EBE-8B77-4106AEE82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549B9A-7091-404A-974D-3F8A226F9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F61A5FE-ECF3-4232-BF14-5DFB6FA7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70A374-F180-4A2E-9EEB-9FFF3826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452118-B498-4717-87E7-CBA76ECA5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895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E377B-B283-41D6-8B43-CA082323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205754-3A96-4CA7-8DE1-EA018F2A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427490E-1E8D-4B8D-9BF9-E23D91AB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2836C56-E578-4569-A19A-18746374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545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183CB7-AF93-4C61-B51D-7919A517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F9F271E-7338-4F60-81D1-C9E9F32C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D26AAD-9F2A-4244-9A82-272CB1AA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830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CAAC-F41A-404E-9B49-315DA66A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CABE94-3BCD-439F-B399-EDC63816B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384AAD-F885-48F8-890B-DA21EA1BE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09CFA5-DE15-4531-AA7A-D84B9306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D1A597-C16A-473C-9D2D-A4AFC3C4D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41E9D1-D346-4B14-816A-F7070223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2319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EF742C-EC8B-4FC8-9692-7A74BA3D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249BAF-CC29-44CF-87D3-D5AC3C997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A96E8C-BB3C-4408-8BCA-BB36FBD5E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53D95-5AAE-4C06-BC78-7B3671415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8F5D09-C2CA-4CD7-8FC4-F6172E2C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0789E5-F2C4-4F9F-A147-EBC48E157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43519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752060-EA24-4CD9-9AA0-CEE20E1B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9B1678-EB05-4D23-8572-A190A6E42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0D3BE3-A222-44BD-A5A2-E1CC8B479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FBE51-7ADD-4D24-835A-CD011830A294}" type="datetimeFigureOut">
              <a:rPr lang="es-419" smtClean="0"/>
              <a:t>7/6/2020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04A0EB-3EC2-4778-B316-BBBFF0F25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A65CBF-F530-4223-8245-B3416035A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50F83-8FB7-42B5-A2FC-96559037D405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1691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pjaguirreh@gmail.com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rmarkdown.rstudio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ma.gob.cl/index.php/publicaciones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jaguirreh/Reportes-automaticos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pjaguirreh/Reportes-automaticos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44.jpe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" TargetMode="External"/><Relationship Id="rId2" Type="http://schemas.openxmlformats.org/officeDocument/2006/relationships/hyperlink" Target="https://coronavirus.mat.uc.cl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e.cl/prensa/detalle-prensa/2020/06/05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hyperlink" Target="https://www.ine.cl/prensa/detalle-prensa/2020/06/05/ine-publica-el-primer-bolet%C3%ADn-de-ipc-automatizado-y-reduce-dr%C3%A1sticamente-tiempos-de-elaboraci%C3%B3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ma.gob.cl/index.php/2020/06/04/inteligencia-ambiental-2020-la-estrategia-tecnologica-que-refuerza-la-sma-para-incentivar-el-cumplimiento-ambienta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81437" y="1153254"/>
            <a:ext cx="7981125" cy="1605043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Automatización de reportes </a:t>
            </a:r>
            <a:r>
              <a:rPr lang="es-CL" sz="2500" b="1" dirty="0">
                <a:solidFill>
                  <a:schemeClr val="tx2"/>
                </a:solidFill>
              </a:rPr>
              <a:t>(y un poco más)</a:t>
            </a:r>
            <a:r>
              <a:rPr lang="es-CL" sz="5000" b="1" dirty="0">
                <a:solidFill>
                  <a:schemeClr val="tx2"/>
                </a:solidFill>
              </a:rPr>
              <a:t> </a:t>
            </a:r>
            <a:r>
              <a:rPr lang="es-CL" sz="5500" b="1" dirty="0">
                <a:solidFill>
                  <a:schemeClr val="tx2"/>
                </a:solidFill>
              </a:rPr>
              <a:t>con R</a:t>
            </a:r>
            <a:endParaRPr lang="es-CL" sz="5500" dirty="0"/>
          </a:p>
        </p:txBody>
      </p:sp>
      <p:sp>
        <p:nvSpPr>
          <p:cNvPr id="9" name="Rectángulo 8"/>
          <p:cNvSpPr/>
          <p:nvPr/>
        </p:nvSpPr>
        <p:spPr>
          <a:xfrm>
            <a:off x="3016270" y="5402266"/>
            <a:ext cx="3111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400" dirty="0"/>
              <a:t>Pablo Aguirre </a:t>
            </a:r>
            <a:r>
              <a:rPr lang="es-CL" sz="2400" dirty="0" err="1"/>
              <a:t>Hörmann</a:t>
            </a:r>
            <a:endParaRPr lang="es-CL" sz="24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88" y="3165652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3" y="3323548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38" y="3213459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F02BB9-AD6A-4B1B-8A19-B16AE5B4C7E6}"/>
              </a:ext>
            </a:extLst>
          </p:cNvPr>
          <p:cNvSpPr/>
          <p:nvPr/>
        </p:nvSpPr>
        <p:spPr>
          <a:xfrm>
            <a:off x="3016270" y="5827172"/>
            <a:ext cx="31114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hlinkClick r:id="rId5"/>
              </a:rPr>
              <a:t>pjaguirreh@gmail.com</a:t>
            </a:r>
            <a:endParaRPr lang="es-CL" sz="2000" dirty="0"/>
          </a:p>
          <a:p>
            <a:pPr algn="ctr"/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289249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14" t="803" r="1"/>
          <a:stretch/>
        </p:blipFill>
        <p:spPr>
          <a:xfrm>
            <a:off x="663546" y="1236316"/>
            <a:ext cx="7824999" cy="435528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AB3025-89F5-48C3-93E9-6415A0165897}"/>
              </a:ext>
            </a:extLst>
          </p:cNvPr>
          <p:cNvSpPr txBox="1"/>
          <p:nvPr/>
        </p:nvSpPr>
        <p:spPr>
          <a:xfrm>
            <a:off x="641684" y="45446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?</a:t>
            </a:r>
          </a:p>
        </p:txBody>
      </p:sp>
      <p:pic>
        <p:nvPicPr>
          <p:cNvPr id="9" name="Picture 6" descr="Resultado de imagen de R programming logo no background">
            <a:extLst>
              <a:ext uri="{FF2B5EF4-FFF2-40B4-BE49-F238E27FC236}">
                <a16:creationId xmlns:a16="http://schemas.microsoft.com/office/drawing/2014/main" id="{7105DC1D-480E-4FD4-AEC2-26E917DD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06" y="365762"/>
            <a:ext cx="714002" cy="71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48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                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1684" y="1555634"/>
            <a:ext cx="7175222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IDE para R: </a:t>
            </a:r>
            <a:r>
              <a:rPr lang="es-ES_tradnl" sz="2200" i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Entorno de desarrollo integrado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Consola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Editor de código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Auto-</a:t>
            </a:r>
            <a:r>
              <a:rPr lang="es-ES_tradnl" dirty="0" err="1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completación</a:t>
            </a:r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Ayuda de sintaxis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Ejecución directa</a:t>
            </a:r>
          </a:p>
          <a:p>
            <a:endParaRPr lang="es-ES_tradnl" sz="1500" b="1" dirty="0">
              <a:solidFill>
                <a:srgbClr val="C67373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Herramientas para distintas tareas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Visualización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Conexión con otras plataformas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Depuración de  código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Manejo del ambiente de trabajo</a:t>
            </a:r>
          </a:p>
          <a:p>
            <a:br>
              <a:rPr lang="es-ES_tradnl" dirty="0">
                <a:solidFill>
                  <a:srgbClr val="41567F"/>
                </a:solidFill>
              </a:rPr>
            </a:br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9" name="Picture 2" descr="Resultado de imagen de RsTUDI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08" y="473517"/>
            <a:ext cx="1737221" cy="6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3118031" y="6162403"/>
            <a:ext cx="2907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https://www.rstudio.com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06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83" y="1618124"/>
            <a:ext cx="7871136" cy="4269856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1273684" y="4873040"/>
            <a:ext cx="25785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Consola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ejecución de código</a:t>
            </a:r>
            <a:endParaRPr lang="es-CL" sz="1400" dirty="0"/>
          </a:p>
        </p:txBody>
      </p:sp>
      <p:sp>
        <p:nvSpPr>
          <p:cNvPr id="16" name="Rectángulo 15"/>
          <p:cNvSpPr/>
          <p:nvPr/>
        </p:nvSpPr>
        <p:spPr>
          <a:xfrm>
            <a:off x="1390225" y="2783917"/>
            <a:ext cx="2345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Script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escritura de código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5360896" y="2676195"/>
            <a:ext cx="28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 err="1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Environment</a:t>
            </a:r>
            <a:r>
              <a:rPr lang="es-ES_tradnl" sz="1400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: almacenamiento de objetos/datos</a:t>
            </a:r>
            <a:endParaRPr lang="es-CL" sz="1400" dirty="0"/>
          </a:p>
        </p:txBody>
      </p:sp>
      <p:sp>
        <p:nvSpPr>
          <p:cNvPr id="18" name="Rectángulo 17"/>
          <p:cNvSpPr/>
          <p:nvPr/>
        </p:nvSpPr>
        <p:spPr>
          <a:xfrm>
            <a:off x="5217460" y="4611430"/>
            <a:ext cx="28059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Gráficos, Ventana de ayuda, Archivos, Librerías/Paquetes</a:t>
            </a:r>
            <a:endParaRPr lang="es-CL" sz="1400" dirty="0"/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4AB1CF25-077C-4FAD-9F42-312C14BE932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                ?</a:t>
            </a:r>
          </a:p>
        </p:txBody>
      </p:sp>
      <p:pic>
        <p:nvPicPr>
          <p:cNvPr id="10" name="Picture 2" descr="Resultado de imagen de RsTUDIO LOGO">
            <a:extLst>
              <a:ext uri="{FF2B5EF4-FFF2-40B4-BE49-F238E27FC236}">
                <a16:creationId xmlns:a16="http://schemas.microsoft.com/office/drawing/2014/main" id="{0ED4015F-398B-49FF-AC7D-BA2FB8968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08" y="473517"/>
            <a:ext cx="1737221" cy="61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75" y="3569072"/>
            <a:ext cx="6981571" cy="1328299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17100" y="1476191"/>
            <a:ext cx="82041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Entorno para la creación de reportes/documentos reproducibles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u="sng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Microsoft Word</a:t>
            </a:r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HTML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PDF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 err="1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Power</a:t>
            </a: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 Point</a:t>
            </a:r>
          </a:p>
          <a:p>
            <a:pPr marL="622300" lvl="2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Y más…</a:t>
            </a:r>
          </a:p>
          <a:p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50" y="5015328"/>
            <a:ext cx="5074023" cy="85196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813967" y="6186482"/>
            <a:ext cx="355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https://rmarkdown.rstudio.com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1D42AF43-F742-42BE-824F-1AEFB40D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71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9" y="1377729"/>
            <a:ext cx="8681389" cy="4700346"/>
          </a:xfrm>
          <a:prstGeom prst="rect">
            <a:avLst/>
          </a:prstGeom>
        </p:spPr>
      </p:pic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F261AD4F-DE96-4F6A-B7AA-B2A820B8D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941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pic>
        <p:nvPicPr>
          <p:cNvPr id="12" name="Picture 2" descr="Escritura de libros con bookdown">
            <a:extLst>
              <a:ext uri="{FF2B5EF4-FFF2-40B4-BE49-F238E27FC236}">
                <a16:creationId xmlns:a16="http://schemas.microsoft.com/office/drawing/2014/main" id="{85AEBC11-0844-4683-B95B-B10FA2918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628081" cy="70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256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t="8421" r="144" b="76206"/>
          <a:stretch/>
        </p:blipFill>
        <p:spPr>
          <a:xfrm>
            <a:off x="519465" y="1931213"/>
            <a:ext cx="5764292" cy="585216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4944995" y="1885291"/>
            <a:ext cx="1334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Metadatos</a:t>
            </a:r>
          </a:p>
        </p:txBody>
      </p:sp>
      <p:pic>
        <p:nvPicPr>
          <p:cNvPr id="10" name="Picture 4" descr="Resultado de imagen de R markdown logo">
            <a:extLst>
              <a:ext uri="{FF2B5EF4-FFF2-40B4-BE49-F238E27FC236}">
                <a16:creationId xmlns:a16="http://schemas.microsoft.com/office/drawing/2014/main" id="{CE185CF0-5BF3-414C-9A3F-D040A21D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6"/>
          <a:srcRect t="88745" r="-3" b="4914"/>
          <a:stretch/>
        </p:blipFill>
        <p:spPr>
          <a:xfrm>
            <a:off x="511100" y="4988966"/>
            <a:ext cx="5772657" cy="241402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/>
          <a:srcRect t="67031" r="16" b="21247"/>
          <a:stretch/>
        </p:blipFill>
        <p:spPr>
          <a:xfrm>
            <a:off x="519463" y="4162349"/>
            <a:ext cx="5771609" cy="44622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6"/>
          <a:srcRect t="34364" r="142" b="43345"/>
          <a:stretch/>
        </p:blipFill>
        <p:spPr>
          <a:xfrm>
            <a:off x="519464" y="2918765"/>
            <a:ext cx="5764294" cy="848564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5510213" y="2882194"/>
            <a:ext cx="76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Texto</a:t>
            </a:r>
          </a:p>
        </p:txBody>
      </p:sp>
      <p:pic>
        <p:nvPicPr>
          <p:cNvPr id="13" name="Picture 4" descr="Resultado de imagen de R markdown logo">
            <a:extLst>
              <a:ext uri="{FF2B5EF4-FFF2-40B4-BE49-F238E27FC236}">
                <a16:creationId xmlns:a16="http://schemas.microsoft.com/office/drawing/2014/main" id="{1E8348D0-F32C-4998-954B-260B21427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2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R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031" y="1377729"/>
            <a:ext cx="8681388" cy="469129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465" y="1610642"/>
            <a:ext cx="5772559" cy="3806746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 flipH="1">
            <a:off x="242493" y="1610642"/>
            <a:ext cx="276972" cy="113501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H="1" flipV="1">
            <a:off x="242493" y="4271750"/>
            <a:ext cx="276972" cy="1145638"/>
          </a:xfrm>
          <a:prstGeom prst="line">
            <a:avLst/>
          </a:prstGeom>
          <a:ln w="63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5358353" y="255582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Código</a:t>
            </a: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512" y="3106147"/>
            <a:ext cx="2262097" cy="1234459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7"/>
          <a:srcRect t="26293" r="-110" b="64675"/>
          <a:stretch/>
        </p:blipFill>
        <p:spPr>
          <a:xfrm>
            <a:off x="519465" y="2611526"/>
            <a:ext cx="5778922" cy="34381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7"/>
          <a:srcRect t="78369" r="11" b="12791"/>
          <a:stretch/>
        </p:blipFill>
        <p:spPr>
          <a:xfrm>
            <a:off x="519143" y="4593946"/>
            <a:ext cx="5771929" cy="33649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 rotWithShape="1">
          <a:blip r:embed="rId7"/>
          <a:srcRect l="-1" t="57615" r="137" b="32969"/>
          <a:stretch/>
        </p:blipFill>
        <p:spPr>
          <a:xfrm>
            <a:off x="519143" y="3803904"/>
            <a:ext cx="5764614" cy="358445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5366097" y="2555826"/>
            <a:ext cx="934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b="1" dirty="0">
                <a:solidFill>
                  <a:srgbClr val="C67373"/>
                </a:solidFill>
                <a:latin typeface="Open Sans" charset="0"/>
                <a:ea typeface="Open Sans" charset="0"/>
                <a:cs typeface="Open Sans" charset="0"/>
              </a:rPr>
              <a:t>Código</a:t>
            </a:r>
          </a:p>
        </p:txBody>
      </p:sp>
      <p:pic>
        <p:nvPicPr>
          <p:cNvPr id="14" name="Picture 4" descr="Resultado de imagen de R markdown logo">
            <a:extLst>
              <a:ext uri="{FF2B5EF4-FFF2-40B4-BE49-F238E27FC236}">
                <a16:creationId xmlns:a16="http://schemas.microsoft.com/office/drawing/2014/main" id="{AF4B09FD-EA11-4827-8072-4910C988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71" y="416403"/>
            <a:ext cx="1213289" cy="68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8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echa derecha 8"/>
          <p:cNvSpPr/>
          <p:nvPr/>
        </p:nvSpPr>
        <p:spPr>
          <a:xfrm rot="5400000">
            <a:off x="4149253" y="3084446"/>
            <a:ext cx="842682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10" name="Picture 2" descr="Escritura de libros con bookdown">
            <a:extLst>
              <a:ext uri="{FF2B5EF4-FFF2-40B4-BE49-F238E27FC236}">
                <a16:creationId xmlns:a16="http://schemas.microsoft.com/office/drawing/2014/main" id="{FE7A30C6-5EED-4C4E-8F76-310E3758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8" y="2868759"/>
            <a:ext cx="496955" cy="5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92C6A7-5264-42F1-8861-7D04ECE31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824" y="4030505"/>
            <a:ext cx="2283381" cy="17842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32CAB4-4AEC-482E-B21D-D2E302ECB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66" y="1043214"/>
            <a:ext cx="7735495" cy="16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6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255032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veremos?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69204" y="1350180"/>
            <a:ext cx="81293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¿Por qué automatizar?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¿Qué es R, </a:t>
            </a:r>
            <a:r>
              <a:rPr lang="es-ES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RStudio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y </a:t>
            </a:r>
            <a:r>
              <a:rPr lang="es-ES" sz="2300" b="1" i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 </a:t>
            </a:r>
            <a:r>
              <a:rPr lang="es-ES" sz="2300" b="1" i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Markdown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¿Por qué R </a:t>
            </a:r>
            <a:r>
              <a:rPr lang="es-ES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Markdown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para </a:t>
            </a:r>
            <a:r>
              <a:rPr lang="es-ES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reporter</a:t>
            </a:r>
            <a:r>
              <a:rPr lang="es-419" sz="2300" b="1" dirty="0" err="1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ía</a:t>
            </a:r>
            <a:r>
              <a:rPr lang="es-419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4.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Demostración con ejemplo inspirado en caso de la Superintendencia del Medio Ambiente (SMA)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</a:rPr>
              <a:t>5.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Otras posibilidades con R (y otros softwares)</a:t>
            </a:r>
          </a:p>
          <a:p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14350" indent="-514350">
              <a:buAutoNum type="arabicPeriod"/>
            </a:pPr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24080" y="5949695"/>
            <a:ext cx="801958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5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Este no es un taller para aprender a programar en R</a:t>
            </a:r>
          </a:p>
        </p:txBody>
      </p:sp>
    </p:spTree>
    <p:extLst>
      <p:ext uri="{BB962C8B-B14F-4D97-AF65-F5344CB8AC3E}">
        <p14:creationId xmlns:p14="http://schemas.microsoft.com/office/powerpoint/2010/main" val="1556495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45" y="1183325"/>
            <a:ext cx="2125543" cy="39265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8815"/>
          <a:stretch/>
        </p:blipFill>
        <p:spPr>
          <a:xfrm>
            <a:off x="1269584" y="1981575"/>
            <a:ext cx="3302416" cy="2330073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4786606" y="3021692"/>
            <a:ext cx="660874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9" name="Picture 2" descr="Escritura de libros con bookdown">
            <a:extLst>
              <a:ext uri="{FF2B5EF4-FFF2-40B4-BE49-F238E27FC236}">
                <a16:creationId xmlns:a16="http://schemas.microsoft.com/office/drawing/2014/main" id="{FA024BE8-7067-4B7E-BBEB-DB97BEF6F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65" y="3351842"/>
            <a:ext cx="496955" cy="5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21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62" y="2995627"/>
            <a:ext cx="4413987" cy="3100227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5400000">
            <a:off x="4329952" y="2529341"/>
            <a:ext cx="484094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8309"/>
          <a:stretch/>
        </p:blipFill>
        <p:spPr>
          <a:xfrm>
            <a:off x="2169505" y="1055956"/>
            <a:ext cx="4847093" cy="1214437"/>
          </a:xfrm>
          <a:prstGeom prst="rect">
            <a:avLst/>
          </a:prstGeom>
        </p:spPr>
      </p:pic>
      <p:pic>
        <p:nvPicPr>
          <p:cNvPr id="8" name="Picture 2" descr="Escritura de libros con bookdown">
            <a:extLst>
              <a:ext uri="{FF2B5EF4-FFF2-40B4-BE49-F238E27FC236}">
                <a16:creationId xmlns:a16="http://schemas.microsoft.com/office/drawing/2014/main" id="{25874B4F-BACE-4B59-91B6-F4B03E31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52" y="2352889"/>
            <a:ext cx="496955" cy="5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28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7148"/>
          <a:stretch/>
        </p:blipFill>
        <p:spPr>
          <a:xfrm>
            <a:off x="1610055" y="1295458"/>
            <a:ext cx="5923890" cy="17859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1" y="4596931"/>
            <a:ext cx="8576324" cy="448240"/>
          </a:xfrm>
          <a:prstGeom prst="rect">
            <a:avLst/>
          </a:prstGeom>
        </p:spPr>
      </p:pic>
      <p:sp>
        <p:nvSpPr>
          <p:cNvPr id="4" name="Flecha derecha 3"/>
          <p:cNvSpPr/>
          <p:nvPr/>
        </p:nvSpPr>
        <p:spPr>
          <a:xfrm rot="5400000">
            <a:off x="4124309" y="3663082"/>
            <a:ext cx="907869" cy="249841"/>
          </a:xfrm>
          <a:prstGeom prst="right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C67373"/>
              </a:solidFill>
            </a:endParaRPr>
          </a:p>
        </p:txBody>
      </p:sp>
      <p:pic>
        <p:nvPicPr>
          <p:cNvPr id="8" name="Picture 2" descr="Escritura de libros con bookdown">
            <a:extLst>
              <a:ext uri="{FF2B5EF4-FFF2-40B4-BE49-F238E27FC236}">
                <a16:creationId xmlns:a16="http://schemas.microsoft.com/office/drawing/2014/main" id="{C4473FC8-A2E5-4405-82D2-8813C878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164" y="3429000"/>
            <a:ext cx="496955" cy="5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4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: doblada hacia arriba 6">
            <a:extLst>
              <a:ext uri="{FF2B5EF4-FFF2-40B4-BE49-F238E27FC236}">
                <a16:creationId xmlns:a16="http://schemas.microsoft.com/office/drawing/2014/main" id="{B7F2AF8D-D5FB-44F9-8B13-51405FBEF9D9}"/>
              </a:ext>
            </a:extLst>
          </p:cNvPr>
          <p:cNvSpPr/>
          <p:nvPr/>
        </p:nvSpPr>
        <p:spPr>
          <a:xfrm flipV="1">
            <a:off x="6770039" y="1555694"/>
            <a:ext cx="1065806" cy="437322"/>
          </a:xfrm>
          <a:prstGeom prst="bentUpArrow">
            <a:avLst/>
          </a:prstGeom>
          <a:solidFill>
            <a:srgbClr val="C67373"/>
          </a:solidFill>
          <a:ln>
            <a:solidFill>
              <a:srgbClr val="C673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srgbClr val="C67373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7E95152-0041-4613-8F86-88731E6E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2" y="213778"/>
            <a:ext cx="6479996" cy="4557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D71B68-8A4A-421A-A35E-D30314529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164" y="2390581"/>
            <a:ext cx="4217339" cy="40599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 descr="Escritura de libros con bookdown">
            <a:extLst>
              <a:ext uri="{FF2B5EF4-FFF2-40B4-BE49-F238E27FC236}">
                <a16:creationId xmlns:a16="http://schemas.microsoft.com/office/drawing/2014/main" id="{FD82FAEE-A311-45CC-A7BD-4CBDB35C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464" y="995453"/>
            <a:ext cx="496955" cy="5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036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60" y="3014395"/>
            <a:ext cx="8706679" cy="829209"/>
          </a:xfrm>
        </p:spPr>
        <p:txBody>
          <a:bodyPr>
            <a:noAutofit/>
          </a:bodyPr>
          <a:lstStyle/>
          <a:p>
            <a:br>
              <a:rPr lang="es-CL" sz="5500" b="1" dirty="0">
                <a:solidFill>
                  <a:schemeClr val="tx2"/>
                </a:solidFill>
              </a:rPr>
            </a:br>
            <a:r>
              <a:rPr lang="es-CL" sz="5500" b="1" dirty="0">
                <a:solidFill>
                  <a:schemeClr val="tx2"/>
                </a:solidFill>
              </a:rPr>
              <a:t>Ejemplo Tipo SMA</a:t>
            </a:r>
            <a:endParaRPr lang="es-CL" sz="5500" dirty="0"/>
          </a:p>
        </p:txBody>
      </p:sp>
    </p:spTree>
    <p:extLst>
      <p:ext uri="{BB962C8B-B14F-4D97-AF65-F5344CB8AC3E}">
        <p14:creationId xmlns:p14="http://schemas.microsoft.com/office/powerpoint/2010/main" val="312775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6493762-0B78-46D2-9F41-1762C887F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CL" sz="2500" b="0" dirty="0"/>
              <a:t>Departamento de Gestión de la </a:t>
            </a:r>
            <a:r>
              <a:rPr lang="es-CL" sz="2500" b="0" dirty="0" err="1"/>
              <a:t>informac</a:t>
            </a:r>
            <a:r>
              <a:rPr lang="es-419" sz="2500" b="0" dirty="0" err="1"/>
              <a:t>ión</a:t>
            </a:r>
            <a:endParaRPr lang="es-CL" sz="2500" b="0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76C26F8-18DA-4092-95A1-5F21844916AE}"/>
              </a:ext>
            </a:extLst>
          </p:cNvPr>
          <p:cNvGraphicFramePr/>
          <p:nvPr/>
        </p:nvGraphicFramePr>
        <p:xfrm>
          <a:off x="1531469" y="1544938"/>
          <a:ext cx="6081061" cy="418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3321732D-E236-41F7-BA83-5E79BF5F2292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Superintendencia del Medio Ambiente (SMA)</a:t>
            </a:r>
          </a:p>
        </p:txBody>
      </p:sp>
    </p:spTree>
    <p:extLst>
      <p:ext uri="{BB962C8B-B14F-4D97-AF65-F5344CB8AC3E}">
        <p14:creationId xmlns:p14="http://schemas.microsoft.com/office/powerpoint/2010/main" val="272813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566907A6-FDD3-45DB-A6C3-EAE5F4276229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Sistemas de información</a:t>
            </a: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D5FE67A8-8D6C-4A42-B29D-EEDBE4FA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Captura y disponibilidad de datos</a:t>
            </a:r>
            <a:endParaRPr lang="es-CL" sz="2500" b="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FC6A2F-2C43-4125-AF44-7141DD8D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77" y="1630537"/>
            <a:ext cx="7929246" cy="436985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242415F-46C7-4EEC-83F6-2278C4545E62}"/>
              </a:ext>
            </a:extLst>
          </p:cNvPr>
          <p:cNvSpPr/>
          <p:nvPr/>
        </p:nvSpPr>
        <p:spPr>
          <a:xfrm>
            <a:off x="2053794" y="6373243"/>
            <a:ext cx="537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3"/>
              </a:rPr>
              <a:t>https://portal.sma.gob.cl/index.php/publicaciones/</a:t>
            </a:r>
            <a:endParaRPr lang="es-419" dirty="0">
              <a:latin typeface="Open Sans" panose="020B0606030504020204" pitchFamily="34" charset="0"/>
            </a:endParaRPr>
          </a:p>
        </p:txBody>
      </p:sp>
      <p:pic>
        <p:nvPicPr>
          <p:cNvPr id="8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B9DC6A32-B8BB-480A-9CC1-611AFE1ED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2394570" y="1460873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07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2008476" y="3541417"/>
            <a:ext cx="1484949" cy="6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Idea general de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1032909" y="3005756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5EC2E652-0F9A-4107-9805-568C30986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C4D59E-8844-4D95-87E5-13DA4B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82" y="2227418"/>
            <a:ext cx="650888" cy="672681"/>
          </a:xfrm>
          <a:prstGeom prst="rect">
            <a:avLst/>
          </a:prstGeom>
        </p:spPr>
      </p:pic>
      <p:pic>
        <p:nvPicPr>
          <p:cNvPr id="20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87D853D1-87BE-4664-82E3-240DF9DA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1461829" y="2271370"/>
            <a:ext cx="73668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06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278FFC-7416-4D6B-9862-A94D935CCD88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En este ejemplo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969895" y="2012508"/>
            <a:ext cx="1523530" cy="15289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BE78C337-D985-4D78-A9FA-B3277F76B2EB}"/>
              </a:ext>
            </a:extLst>
          </p:cNvPr>
          <p:cNvGrpSpPr/>
          <p:nvPr/>
        </p:nvGrpSpPr>
        <p:grpSpPr>
          <a:xfrm>
            <a:off x="842412" y="1486915"/>
            <a:ext cx="1127484" cy="4519045"/>
            <a:chOff x="842409" y="1541378"/>
            <a:chExt cx="1127484" cy="4519045"/>
          </a:xfrm>
        </p:grpSpPr>
        <p:pic>
          <p:nvPicPr>
            <p:cNvPr id="2058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0C6D74E0-ECA2-46A4-97D9-75944F034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2" y="2747842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DA1B92E8-4140-45DB-A000-C3A7CBB08E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0" y="3878540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89CBBFE5-A5FA-4036-B5BF-B144288E8C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11" y="1541378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0" descr="Microsoft Excel: Edita &amp; Crea Hojas de Cálculos - Apps en Google Play">
              <a:extLst>
                <a:ext uri="{FF2B5EF4-FFF2-40B4-BE49-F238E27FC236}">
                  <a16:creationId xmlns:a16="http://schemas.microsoft.com/office/drawing/2014/main" id="{1F9B9D39-9F64-4E5F-BA1D-D5F5C51764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56" t="13977" r="12402" b="12795"/>
            <a:stretch/>
          </p:blipFill>
          <p:spPr bwMode="auto">
            <a:xfrm>
              <a:off x="842409" y="5009238"/>
              <a:ext cx="1127481" cy="1051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DED18E9A-BF4C-4652-8B64-59190EAF8A32}"/>
              </a:ext>
            </a:extLst>
          </p:cNvPr>
          <p:cNvCxnSpPr>
            <a:cxnSpLocks/>
            <a:stCxn id="2058" idx="3"/>
            <a:endCxn id="8" idx="1"/>
          </p:cNvCxnSpPr>
          <p:nvPr/>
        </p:nvCxnSpPr>
        <p:spPr>
          <a:xfrm>
            <a:off x="1969896" y="3218972"/>
            <a:ext cx="1523529" cy="3224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38" idx="3"/>
            <a:endCxn id="8" idx="1"/>
          </p:cNvCxnSpPr>
          <p:nvPr/>
        </p:nvCxnSpPr>
        <p:spPr>
          <a:xfrm flipV="1">
            <a:off x="1969894" y="3541417"/>
            <a:ext cx="1523531" cy="8082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FA054E5A-9C67-4E59-AF4C-1DF06C6493AE}"/>
              </a:ext>
            </a:extLst>
          </p:cNvPr>
          <p:cNvCxnSpPr>
            <a:cxnSpLocks/>
            <a:stCxn id="40" idx="3"/>
            <a:endCxn id="8" idx="1"/>
          </p:cNvCxnSpPr>
          <p:nvPr/>
        </p:nvCxnSpPr>
        <p:spPr>
          <a:xfrm flipV="1">
            <a:off x="1969893" y="3541417"/>
            <a:ext cx="1523532" cy="19389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26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736323" y="329509"/>
            <a:ext cx="5671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Ejemplo SMA</a:t>
            </a:r>
          </a:p>
          <a:p>
            <a:pPr algn="ctr"/>
            <a:r>
              <a:rPr lang="es-ES" sz="2200" b="1" dirty="0">
                <a:solidFill>
                  <a:srgbClr val="C67373"/>
                </a:solidFill>
                <a:latin typeface="Source Sans Pro" charset="0"/>
                <a:ea typeface="Source Sans Pro" charset="0"/>
                <a:cs typeface="Source Sans Pro" charset="0"/>
              </a:rPr>
              <a:t>Minutas de información general por región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480320" y="1775527"/>
            <a:ext cx="717522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Definir parámetros</a:t>
            </a:r>
          </a:p>
          <a:p>
            <a:endParaRPr lang="es-ES_tradnl" sz="2200" b="1" i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Cargar librerías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Importar datos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Realizar modificaciones a los datos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Generar cuerpo del reporte</a:t>
            </a: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	</a:t>
            </a:r>
            <a:r>
              <a:rPr lang="es-ES_tradnl" sz="2200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Texto</a:t>
            </a:r>
          </a:p>
          <a:p>
            <a:r>
              <a:rPr lang="es-ES_tradnl" sz="2200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	Tablas y gráficos</a:t>
            </a:r>
          </a:p>
          <a:p>
            <a:endParaRPr lang="es-ES_tradnl" sz="2200" b="1" dirty="0">
              <a:solidFill>
                <a:srgbClr val="41567F"/>
              </a:solidFill>
              <a:latin typeface="Source Sans Pro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41567F"/>
                </a:solidFill>
                <a:latin typeface="Source Sans Pro"/>
                <a:ea typeface="Open Sans" charset="0"/>
                <a:cs typeface="Open Sans" charset="0"/>
              </a:rPr>
              <a:t>- Definir formato del documento final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2D60A6-31EB-4D8E-8B77-09625080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327" y="1753064"/>
            <a:ext cx="1974215" cy="2551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3214F46-3ADF-427B-886C-69CFB9648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077" y="3551377"/>
            <a:ext cx="1974215" cy="2551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6796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FA417-8CD0-40B6-818E-DAED1AD35608}"/>
              </a:ext>
            </a:extLst>
          </p:cNvPr>
          <p:cNvSpPr/>
          <p:nvPr/>
        </p:nvSpPr>
        <p:spPr>
          <a:xfrm>
            <a:off x="1838324" y="6274202"/>
            <a:ext cx="520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https://github.com/pjaguirreh/Reportes-automaticos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CB63DD-454F-4F6F-8BCE-981FC8B1B0F0}"/>
              </a:ext>
            </a:extLst>
          </p:cNvPr>
          <p:cNvSpPr txBox="1"/>
          <p:nvPr/>
        </p:nvSpPr>
        <p:spPr>
          <a:xfrm>
            <a:off x="641684" y="214466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Si tienes instalado R/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RStudio</a:t>
            </a:r>
            <a:endParaRPr lang="es-ES" sz="3200" b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019EF1-8140-40ED-899B-968841FE976D}"/>
              </a:ext>
            </a:extLst>
          </p:cNvPr>
          <p:cNvSpPr txBox="1"/>
          <p:nvPr/>
        </p:nvSpPr>
        <p:spPr>
          <a:xfrm>
            <a:off x="641684" y="635898"/>
            <a:ext cx="1416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GitHub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5A2A84-0FB1-4DED-94AA-B3C6AB63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2" y="1274095"/>
            <a:ext cx="7888996" cy="5000107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B28C3E1-AD56-405B-B48B-EC13A4926773}"/>
              </a:ext>
            </a:extLst>
          </p:cNvPr>
          <p:cNvSpPr/>
          <p:nvPr/>
        </p:nvSpPr>
        <p:spPr>
          <a:xfrm>
            <a:off x="7126140" y="2752982"/>
            <a:ext cx="128058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541CAB-7D0E-48E4-9C69-5DD5EB8F60DD}"/>
              </a:ext>
            </a:extLst>
          </p:cNvPr>
          <p:cNvSpPr/>
          <p:nvPr/>
        </p:nvSpPr>
        <p:spPr>
          <a:xfrm>
            <a:off x="7277515" y="1707043"/>
            <a:ext cx="1188845" cy="270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02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FA417-8CD0-40B6-818E-DAED1AD35608}"/>
              </a:ext>
            </a:extLst>
          </p:cNvPr>
          <p:cNvSpPr/>
          <p:nvPr/>
        </p:nvSpPr>
        <p:spPr>
          <a:xfrm>
            <a:off x="1838324" y="6274202"/>
            <a:ext cx="5200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https://github.com/pjaguirreh/Reportes-automaticos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CB63DD-454F-4F6F-8BCE-981FC8B1B0F0}"/>
              </a:ext>
            </a:extLst>
          </p:cNvPr>
          <p:cNvSpPr txBox="1"/>
          <p:nvPr/>
        </p:nvSpPr>
        <p:spPr>
          <a:xfrm>
            <a:off x="641684" y="214466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Si tienes instalado R/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RStudio</a:t>
            </a:r>
            <a:endParaRPr lang="es-ES" sz="3200" b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3019EF1-8140-40ED-899B-968841FE976D}"/>
              </a:ext>
            </a:extLst>
          </p:cNvPr>
          <p:cNvSpPr txBox="1"/>
          <p:nvPr/>
        </p:nvSpPr>
        <p:spPr>
          <a:xfrm>
            <a:off x="641684" y="635898"/>
            <a:ext cx="1416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GitHub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15A2A84-0FB1-4DED-94AA-B3C6AB63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2" y="1274095"/>
            <a:ext cx="7888996" cy="5000107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B28C3E1-AD56-405B-B48B-EC13A4926773}"/>
              </a:ext>
            </a:extLst>
          </p:cNvPr>
          <p:cNvSpPr/>
          <p:nvPr/>
        </p:nvSpPr>
        <p:spPr>
          <a:xfrm>
            <a:off x="7126140" y="2752982"/>
            <a:ext cx="128058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1541CAB-7D0E-48E4-9C69-5DD5EB8F60DD}"/>
              </a:ext>
            </a:extLst>
          </p:cNvPr>
          <p:cNvSpPr/>
          <p:nvPr/>
        </p:nvSpPr>
        <p:spPr>
          <a:xfrm>
            <a:off x="7277515" y="1707043"/>
            <a:ext cx="1188845" cy="270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6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18660" y="2599791"/>
            <a:ext cx="8706679" cy="829209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Demostración</a:t>
            </a:r>
            <a:endParaRPr lang="es-CL" sz="55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90" y="3657766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5" y="3815662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40" y="3705573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66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2008476" y="3541417"/>
            <a:ext cx="1484949" cy="6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Idea general de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1032909" y="3005756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5EC2E652-0F9A-4107-9805-568C30986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4C4D59E-8844-4D95-87E5-13DA4BCB7E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282" y="2227418"/>
            <a:ext cx="650888" cy="672681"/>
          </a:xfrm>
          <a:prstGeom prst="rect">
            <a:avLst/>
          </a:prstGeom>
        </p:spPr>
      </p:pic>
      <p:pic>
        <p:nvPicPr>
          <p:cNvPr id="20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87D853D1-87BE-4664-82E3-240DF9DA23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1461829" y="2271370"/>
            <a:ext cx="736688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525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3493425" y="3021519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5587723" y="3548268"/>
            <a:ext cx="1523537" cy="26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969895" y="2796750"/>
            <a:ext cx="1523530" cy="744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260" y="3084932"/>
            <a:ext cx="999831" cy="926672"/>
          </a:xfrm>
          <a:prstGeom prst="rect">
            <a:avLst/>
          </a:prstGeom>
        </p:spPr>
      </p:pic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842414" y="2271157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1969888" y="3541417"/>
            <a:ext cx="1523537" cy="8490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111245"/>
            <a:ext cx="374503" cy="42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994321" y="3847935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0E4568FF-9968-4701-B1B9-2452064C4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93" y="4011604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F0167D6-C7F9-48CA-8221-1EE471445E73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3901654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2010127" y="3204285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4104425" y="3750268"/>
            <a:ext cx="651639" cy="7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A140410F-6EC9-41B1-A551-E170F2414DFA}"/>
              </a:ext>
            </a:extLst>
          </p:cNvPr>
          <p:cNvCxnSpPr>
            <a:cxnSpLocks/>
            <a:stCxn id="39" idx="3"/>
            <a:endCxn id="8" idx="1"/>
          </p:cNvCxnSpPr>
          <p:nvPr/>
        </p:nvCxnSpPr>
        <p:spPr>
          <a:xfrm>
            <a:off x="1320047" y="2190224"/>
            <a:ext cx="690080" cy="15339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AA00634A-EC71-4FF6-BE1E-90AA468E8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064" y="3286932"/>
            <a:ext cx="999831" cy="926672"/>
          </a:xfrm>
          <a:prstGeom prst="rect">
            <a:avLst/>
          </a:prstGeom>
        </p:spPr>
      </p:pic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192566" y="1664631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1287557" y="3715270"/>
            <a:ext cx="722570" cy="89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2" descr="Escritura de libros con bookdown">
            <a:extLst>
              <a:ext uri="{FF2B5EF4-FFF2-40B4-BE49-F238E27FC236}">
                <a16:creationId xmlns:a16="http://schemas.microsoft.com/office/drawing/2014/main" id="{BBDBF149-A253-4CC9-8D35-76DBCEB1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96" y="3304286"/>
            <a:ext cx="369154" cy="41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311990" y="3172758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D4E6EEFD-BEB2-4939-B6CA-143C28C2C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70" y="4209198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65AFA7-CE83-4ED5-A34B-B737467A841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451310" y="3724183"/>
            <a:ext cx="558817" cy="14514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3075380-C86E-483E-A9D7-A861C660C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02" y="4593442"/>
            <a:ext cx="1390008" cy="1164437"/>
          </a:xfrm>
          <a:prstGeom prst="rect">
            <a:avLst/>
          </a:prstGeom>
        </p:spPr>
      </p:pic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00E7587A-F767-4C01-B967-FFE6A2C0D53D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5755895" y="3750268"/>
            <a:ext cx="719255" cy="91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E8397491-4437-43BB-8F7F-B30D3320AE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5150" y="3305221"/>
            <a:ext cx="914479" cy="908383"/>
          </a:xfrm>
          <a:prstGeom prst="rect">
            <a:avLst/>
          </a:prstGeom>
        </p:spPr>
      </p:pic>
      <p:pic>
        <p:nvPicPr>
          <p:cNvPr id="48" name="Picture 6" descr="Resultado de imagen de R programming logo no background">
            <a:extLst>
              <a:ext uri="{FF2B5EF4-FFF2-40B4-BE49-F238E27FC236}">
                <a16:creationId xmlns:a16="http://schemas.microsoft.com/office/drawing/2014/main" id="{177B8BE7-9475-4D54-A1C4-5AE9A77C8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7509622" y="3419469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ómo bloquear correos en mi email de Gmail - 5 pasos">
            <a:extLst>
              <a:ext uri="{FF2B5EF4-FFF2-40B4-BE49-F238E27FC236}">
                <a16:creationId xmlns:a16="http://schemas.microsoft.com/office/drawing/2014/main" id="{927F72FD-8075-4755-BBBA-D00276534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t="21745" r="12822" b="23268"/>
          <a:stretch/>
        </p:blipFill>
        <p:spPr bwMode="auto">
          <a:xfrm>
            <a:off x="8129279" y="3502754"/>
            <a:ext cx="702731" cy="51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dobe Acrobat Pro 2017 - Autoedición (Español, Kit de disco, 1 ...">
            <a:extLst>
              <a:ext uri="{FF2B5EF4-FFF2-40B4-BE49-F238E27FC236}">
                <a16:creationId xmlns:a16="http://schemas.microsoft.com/office/drawing/2014/main" id="{5680E9D3-BAA4-43A6-819C-09398C932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866" y="3815565"/>
            <a:ext cx="283058" cy="28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ector recto de flecha 53">
            <a:extLst>
              <a:ext uri="{FF2B5EF4-FFF2-40B4-BE49-F238E27FC236}">
                <a16:creationId xmlns:a16="http://schemas.microsoft.com/office/drawing/2014/main" id="{2B3892E4-0530-4416-AE1A-19A749EBED0E}"/>
              </a:ext>
            </a:extLst>
          </p:cNvPr>
          <p:cNvCxnSpPr>
            <a:cxnSpLocks/>
            <a:stCxn id="26" idx="3"/>
            <a:endCxn id="16386" idx="1"/>
          </p:cNvCxnSpPr>
          <p:nvPr/>
        </p:nvCxnSpPr>
        <p:spPr>
          <a:xfrm>
            <a:off x="7389629" y="3759413"/>
            <a:ext cx="7396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8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B69B9-6376-4406-B693-7DAF5777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6654" r="10604" b="16819"/>
          <a:stretch/>
        </p:blipFill>
        <p:spPr bwMode="auto">
          <a:xfrm>
            <a:off x="5902583" y="3415517"/>
            <a:ext cx="329466" cy="29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8" descr="SQL Server on Linux, el evento que no te puedes perder » MuyLinux">
            <a:extLst>
              <a:ext uri="{FF2B5EF4-FFF2-40B4-BE49-F238E27FC236}">
                <a16:creationId xmlns:a16="http://schemas.microsoft.com/office/drawing/2014/main" id="{AAB51EDD-3E92-421F-9CDD-67BC7E15C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1" t="2218" r="9360"/>
          <a:stretch/>
        </p:blipFill>
        <p:spPr bwMode="auto">
          <a:xfrm>
            <a:off x="7509622" y="3815565"/>
            <a:ext cx="475387" cy="3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408E078-8266-4A7F-A815-4D64011D9A0C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1349933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FAFC845-121B-4F4C-A26B-E7458AC687B5}"/>
              </a:ext>
            </a:extLst>
          </p:cNvPr>
          <p:cNvGrpSpPr/>
          <p:nvPr/>
        </p:nvGrpSpPr>
        <p:grpSpPr>
          <a:xfrm>
            <a:off x="2559468" y="3429000"/>
            <a:ext cx="2094298" cy="1053497"/>
            <a:chOff x="2825900" y="2857862"/>
            <a:chExt cx="1808262" cy="876809"/>
          </a:xfrm>
        </p:grpSpPr>
        <p:pic>
          <p:nvPicPr>
            <p:cNvPr id="8" name="Picture 2" descr="Resultado de imagen de RsTUDIO LOGO">
              <a:extLst>
                <a:ext uri="{FF2B5EF4-FFF2-40B4-BE49-F238E27FC236}">
                  <a16:creationId xmlns:a16="http://schemas.microsoft.com/office/drawing/2014/main" id="{EB3BD607-64E6-4D40-961C-7A2FC3D6A3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081"/>
            <a:stretch/>
          </p:blipFill>
          <p:spPr bwMode="auto">
            <a:xfrm>
              <a:off x="2825900" y="2857862"/>
              <a:ext cx="909831" cy="865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Resultado de imagen de R programming logo no background">
              <a:extLst>
                <a:ext uri="{FF2B5EF4-FFF2-40B4-BE49-F238E27FC236}">
                  <a16:creationId xmlns:a16="http://schemas.microsoft.com/office/drawing/2014/main" id="{2A4BEEA3-CB4C-4402-A725-59072A3DCF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6654" r="10604" b="16819"/>
            <a:stretch/>
          </p:blipFill>
          <p:spPr bwMode="auto">
            <a:xfrm>
              <a:off x="3670067" y="2901662"/>
              <a:ext cx="964095" cy="833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03EF57C-4079-4606-90D8-6A5C06A16B34}"/>
              </a:ext>
            </a:extLst>
          </p:cNvPr>
          <p:cNvCxnSpPr>
            <a:cxnSpLocks/>
            <a:stCxn id="14" idx="3"/>
            <a:endCxn id="39" idx="1"/>
          </p:cNvCxnSpPr>
          <p:nvPr/>
        </p:nvCxnSpPr>
        <p:spPr>
          <a:xfrm>
            <a:off x="4653766" y="3982062"/>
            <a:ext cx="738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10" descr="Microsoft Excel: Edita &amp; Crea Hojas de Cálculos - Apps en Google Play">
            <a:extLst>
              <a:ext uri="{FF2B5EF4-FFF2-40B4-BE49-F238E27FC236}">
                <a16:creationId xmlns:a16="http://schemas.microsoft.com/office/drawing/2014/main" id="{89CBBFE5-A5FA-4036-B5BF-B144288E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3977" r="12402" b="12795"/>
          <a:stretch/>
        </p:blipFill>
        <p:spPr bwMode="auto">
          <a:xfrm>
            <a:off x="5391885" y="3456469"/>
            <a:ext cx="1127481" cy="10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22932BAD-A23A-45D3-8E09-BC5BFB6FBE70}"/>
              </a:ext>
            </a:extLst>
          </p:cNvPr>
          <p:cNvCxnSpPr>
            <a:cxnSpLocks/>
            <a:stCxn id="19" idx="3"/>
            <a:endCxn id="44" idx="1"/>
          </p:cNvCxnSpPr>
          <p:nvPr/>
        </p:nvCxnSpPr>
        <p:spPr>
          <a:xfrm flipV="1">
            <a:off x="1420566" y="2183135"/>
            <a:ext cx="3487310" cy="31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A8B30D-5254-43F8-A67B-8FDDE26FB7CE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Posibles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pipelines</a:t>
            </a:r>
          </a:p>
        </p:txBody>
      </p:sp>
      <p:pic>
        <p:nvPicPr>
          <p:cNvPr id="19" name="Picture 8" descr="Creando un juego Android (V). Y me topé con las bases de datos ...">
            <a:extLst>
              <a:ext uri="{FF2B5EF4-FFF2-40B4-BE49-F238E27FC236}">
                <a16:creationId xmlns:a16="http://schemas.microsoft.com/office/drawing/2014/main" id="{5E950B7A-09C6-4BC5-BAA7-26BEB9FE0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914"/>
          <a:stretch/>
        </p:blipFill>
        <p:spPr bwMode="auto">
          <a:xfrm>
            <a:off x="444999" y="1643794"/>
            <a:ext cx="975567" cy="10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F365AFA7-CE83-4ED5-A34B-B737467A841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580387" y="3939328"/>
            <a:ext cx="979081" cy="95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3075380-C86E-483E-A9D7-A861C660C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176" y="3396816"/>
            <a:ext cx="1295211" cy="1085024"/>
          </a:xfrm>
          <a:prstGeom prst="rect">
            <a:avLst/>
          </a:prstGeom>
        </p:spPr>
      </p:pic>
      <p:pic>
        <p:nvPicPr>
          <p:cNvPr id="1032" name="Picture 8" descr="Google Drive Logo - PNG y Vector">
            <a:extLst>
              <a:ext uri="{FF2B5EF4-FFF2-40B4-BE49-F238E27FC236}">
                <a16:creationId xmlns:a16="http://schemas.microsoft.com/office/drawing/2014/main" id="{C9A53FAF-2064-4497-9ABC-DA531FEC3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9" t="12014" r="9386" b="11110"/>
          <a:stretch/>
        </p:blipFill>
        <p:spPr bwMode="auto">
          <a:xfrm>
            <a:off x="341364" y="4912851"/>
            <a:ext cx="1239023" cy="11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55B6F5F-2CFA-4AD8-95DF-7B56BEC4BD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377" y="1643794"/>
            <a:ext cx="1155049" cy="1078682"/>
          </a:xfrm>
          <a:prstGeom prst="rect">
            <a:avLst/>
          </a:prstGeom>
        </p:spPr>
      </p:pic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3573EC34-31B0-4C1D-A6DB-10EC0884E80E}"/>
              </a:ext>
            </a:extLst>
          </p:cNvPr>
          <p:cNvCxnSpPr>
            <a:cxnSpLocks/>
            <a:stCxn id="1032" idx="3"/>
            <a:endCxn id="8" idx="1"/>
          </p:cNvCxnSpPr>
          <p:nvPr/>
        </p:nvCxnSpPr>
        <p:spPr>
          <a:xfrm flipV="1">
            <a:off x="1580387" y="3948898"/>
            <a:ext cx="979081" cy="15635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55829379-9D23-4BA4-B0AB-8776ADB28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7876" y="1954535"/>
            <a:ext cx="2095500" cy="457200"/>
          </a:xfrm>
          <a:prstGeom prst="rect">
            <a:avLst/>
          </a:prstGeom>
        </p:spPr>
      </p:pic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BD886A21-6D88-41CC-9802-F8EE48E19964}"/>
              </a:ext>
            </a:extLst>
          </p:cNvPr>
          <p:cNvCxnSpPr>
            <a:cxnSpLocks/>
            <a:stCxn id="44" idx="3"/>
            <a:endCxn id="27" idx="1"/>
          </p:cNvCxnSpPr>
          <p:nvPr/>
        </p:nvCxnSpPr>
        <p:spPr>
          <a:xfrm>
            <a:off x="7003376" y="2183135"/>
            <a:ext cx="4900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130BA65D-191B-474F-BA97-ADDEF0ED99AF}"/>
              </a:ext>
            </a:extLst>
          </p:cNvPr>
          <p:cNvCxnSpPr>
            <a:cxnSpLocks/>
            <a:stCxn id="39" idx="0"/>
            <a:endCxn id="44" idx="2"/>
          </p:cNvCxnSpPr>
          <p:nvPr/>
        </p:nvCxnSpPr>
        <p:spPr>
          <a:xfrm flipV="1">
            <a:off x="5955626" y="2411735"/>
            <a:ext cx="0" cy="10447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5" name="Picture 2" descr="Actualizar al nuevo Microsoft Edge - El blog de Windows para ...">
            <a:extLst>
              <a:ext uri="{FF2B5EF4-FFF2-40B4-BE49-F238E27FC236}">
                <a16:creationId xmlns:a16="http://schemas.microsoft.com/office/drawing/2014/main" id="{09FBC2D3-5759-4A50-9B9D-20ACC962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36" y="4468796"/>
            <a:ext cx="490766" cy="4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806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194974-32D2-41AA-BEFD-5C102130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7" y="1359057"/>
            <a:ext cx="8916445" cy="502542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F713712-F6BC-4B1D-832A-09CC4150FED0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Escribir código R en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Power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 BI</a:t>
            </a:r>
            <a:endParaRPr lang="es-ES" sz="3200" b="1" i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100355F-734F-4896-9815-3315A5B1761A}"/>
              </a:ext>
            </a:extLst>
          </p:cNvPr>
          <p:cNvSpPr/>
          <p:nvPr/>
        </p:nvSpPr>
        <p:spPr>
          <a:xfrm>
            <a:off x="5463654" y="6379690"/>
            <a:ext cx="3144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2"/>
              </a:rPr>
              <a:t>https://coronavirus.mat.uc.</a:t>
            </a:r>
            <a:r>
              <a:rPr lang="es-419">
                <a:latin typeface="Open Sans" panose="020B0606030504020204" pitchFamily="34" charset="0"/>
                <a:hlinkClick r:id="rId2"/>
              </a:rPr>
              <a:t>cl/</a:t>
            </a:r>
            <a:endParaRPr lang="es-419" dirty="0">
              <a:latin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CA7941-1A52-4BAC-BD2C-5F7E216FB15F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Dashboards</a:t>
            </a:r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 en R - </a:t>
            </a:r>
            <a:r>
              <a:rPr lang="es-ES" sz="3200" b="1" dirty="0" err="1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Shiny</a:t>
            </a:r>
            <a:endParaRPr lang="es-ES" sz="3200" b="1" i="1" dirty="0">
              <a:solidFill>
                <a:srgbClr val="41567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8ACFEB5-BE3D-4CE9-89DA-079B1F32D525}"/>
              </a:ext>
            </a:extLst>
          </p:cNvPr>
          <p:cNvSpPr/>
          <p:nvPr/>
        </p:nvSpPr>
        <p:spPr>
          <a:xfrm>
            <a:off x="536344" y="6379690"/>
            <a:ext cx="279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>
                <a:latin typeface="Open Sans" panose="020B0606030504020204" pitchFamily="34" charset="0"/>
                <a:hlinkClick r:id="rId3"/>
              </a:rPr>
              <a:t>https://shiny.rstudio.</a:t>
            </a:r>
            <a:r>
              <a:rPr lang="es-419">
                <a:latin typeface="Open Sans" panose="020B0606030504020204" pitchFamily="34" charset="0"/>
                <a:hlinkClick r:id="rId3"/>
              </a:rPr>
              <a:t>com/</a:t>
            </a:r>
            <a:endParaRPr lang="es-419" dirty="0">
              <a:latin typeface="Open Sans" panose="020B06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4BBFF3-03BB-40A0-AB35-F215EB74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7748"/>
            <a:ext cx="9144000" cy="44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4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59927B8-AE88-4895-ACBE-01448F00622C}"/>
              </a:ext>
            </a:extLst>
          </p:cNvPr>
          <p:cNvSpPr txBox="1"/>
          <p:nvPr/>
        </p:nvSpPr>
        <p:spPr>
          <a:xfrm>
            <a:off x="641684" y="47351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Hasta </a:t>
            </a:r>
            <a:r>
              <a:rPr lang="es-ES" sz="3200" b="1" i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artículos académicos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4B4D27-5153-4908-8D1C-9B41EC7A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731" y="1172045"/>
            <a:ext cx="5215442" cy="2795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EBBF24-E80E-447C-AF45-A132C49A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985" y="4080950"/>
            <a:ext cx="5215442" cy="2692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660DAA0-E12B-4A81-B75E-2837C6ECE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73" y="1837473"/>
            <a:ext cx="3352251" cy="4259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7514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581437" y="1153254"/>
            <a:ext cx="7981125" cy="1605043"/>
          </a:xfrm>
        </p:spPr>
        <p:txBody>
          <a:bodyPr>
            <a:noAutofit/>
          </a:bodyPr>
          <a:lstStyle/>
          <a:p>
            <a:r>
              <a:rPr lang="es-CL" sz="5500" b="1" dirty="0">
                <a:solidFill>
                  <a:schemeClr val="tx2"/>
                </a:solidFill>
              </a:rPr>
              <a:t>Automatización de reportes </a:t>
            </a:r>
            <a:r>
              <a:rPr lang="es-CL" sz="2500" b="1" dirty="0">
                <a:solidFill>
                  <a:schemeClr val="tx2"/>
                </a:solidFill>
              </a:rPr>
              <a:t>(y un poco más)</a:t>
            </a:r>
            <a:r>
              <a:rPr lang="es-CL" sz="5000" b="1" dirty="0">
                <a:solidFill>
                  <a:schemeClr val="tx2"/>
                </a:solidFill>
              </a:rPr>
              <a:t> </a:t>
            </a:r>
            <a:r>
              <a:rPr lang="es-CL" sz="5500" b="1" dirty="0">
                <a:solidFill>
                  <a:schemeClr val="tx2"/>
                </a:solidFill>
              </a:rPr>
              <a:t>con R</a:t>
            </a:r>
            <a:endParaRPr lang="es-CL" sz="5500" dirty="0"/>
          </a:p>
        </p:txBody>
      </p:sp>
      <p:pic>
        <p:nvPicPr>
          <p:cNvPr id="6" name="Picture 6" descr="Resultado de imagen de R programming logo no background">
            <a:extLst>
              <a:ext uri="{FF2B5EF4-FFF2-40B4-BE49-F238E27FC236}">
                <a16:creationId xmlns:a16="http://schemas.microsoft.com/office/drawing/2014/main" id="{C4BD05CE-6CFF-4D60-93D7-433460D4E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1" t="11993" r="15838" b="7927"/>
          <a:stretch/>
        </p:blipFill>
        <p:spPr bwMode="auto">
          <a:xfrm>
            <a:off x="1872988" y="3165652"/>
            <a:ext cx="1397293" cy="148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RsTUDIO LOGO">
            <a:extLst>
              <a:ext uri="{FF2B5EF4-FFF2-40B4-BE49-F238E27FC236}">
                <a16:creationId xmlns:a16="http://schemas.microsoft.com/office/drawing/2014/main" id="{08AB6BAC-C523-40E2-8917-452F33E850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43"/>
          <a:stretch/>
        </p:blipFill>
        <p:spPr bwMode="auto">
          <a:xfrm>
            <a:off x="5873713" y="3323548"/>
            <a:ext cx="1183070" cy="116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scritura de libros con bookdown">
            <a:extLst>
              <a:ext uri="{FF2B5EF4-FFF2-40B4-BE49-F238E27FC236}">
                <a16:creationId xmlns:a16="http://schemas.microsoft.com/office/drawing/2014/main" id="{239B16B8-E117-4AAC-9CED-F4FD1214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38" y="3213459"/>
            <a:ext cx="1237723" cy="13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5875DF71-D05F-4F71-82A0-3EE4B73C404B}"/>
              </a:ext>
            </a:extLst>
          </p:cNvPr>
          <p:cNvGrpSpPr/>
          <p:nvPr/>
        </p:nvGrpSpPr>
        <p:grpSpPr>
          <a:xfrm>
            <a:off x="2721162" y="4737325"/>
            <a:ext cx="3701674" cy="510118"/>
            <a:chOff x="3046996" y="4789047"/>
            <a:chExt cx="3814172" cy="510118"/>
          </a:xfrm>
        </p:grpSpPr>
        <p:sp>
          <p:nvSpPr>
            <p:cNvPr id="9" name="Rectángulo 8"/>
            <p:cNvSpPr/>
            <p:nvPr/>
          </p:nvSpPr>
          <p:spPr>
            <a:xfrm>
              <a:off x="3749710" y="4789047"/>
              <a:ext cx="31114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2400" dirty="0"/>
                <a:t>pjaguirreh@gmail.com</a:t>
              </a:r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806EAA6-92CB-4FF9-9A35-68F485F71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6996" y="4789047"/>
              <a:ext cx="702714" cy="510118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D80E206-FF59-4D24-B512-7BEFD7167EE0}"/>
              </a:ext>
            </a:extLst>
          </p:cNvPr>
          <p:cNvGrpSpPr/>
          <p:nvPr/>
        </p:nvGrpSpPr>
        <p:grpSpPr>
          <a:xfrm>
            <a:off x="1035453" y="6048451"/>
            <a:ext cx="2025315" cy="602539"/>
            <a:chOff x="926607" y="5889427"/>
            <a:chExt cx="2188296" cy="602539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C923F7C-4D5A-4DBE-B33E-96CABF799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607" y="5889427"/>
              <a:ext cx="652048" cy="602539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32379A8-7AF6-4130-BE08-471884BCD11B}"/>
                </a:ext>
              </a:extLst>
            </p:cNvPr>
            <p:cNvSpPr/>
            <p:nvPr/>
          </p:nvSpPr>
          <p:spPr>
            <a:xfrm>
              <a:off x="1571871" y="5959863"/>
              <a:ext cx="154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2400" dirty="0" err="1"/>
                <a:t>PAguirreH</a:t>
              </a:r>
              <a:endParaRPr lang="es-CL" sz="2400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7763A142-A693-4627-8657-452116F79F34}"/>
              </a:ext>
            </a:extLst>
          </p:cNvPr>
          <p:cNvGrpSpPr/>
          <p:nvPr/>
        </p:nvGrpSpPr>
        <p:grpSpPr>
          <a:xfrm>
            <a:off x="3526406" y="6045106"/>
            <a:ext cx="2089203" cy="599858"/>
            <a:chOff x="3526406" y="5886082"/>
            <a:chExt cx="2184290" cy="599858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718429A-47FE-4B7D-BAF8-1E3C15889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3006" r="8017"/>
            <a:stretch/>
          </p:blipFill>
          <p:spPr>
            <a:xfrm>
              <a:off x="3526406" y="5886082"/>
              <a:ext cx="652516" cy="599858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ECC50F2-C1FD-44D1-830A-BE12FD84C9EE}"/>
                </a:ext>
              </a:extLst>
            </p:cNvPr>
            <p:cNvSpPr/>
            <p:nvPr/>
          </p:nvSpPr>
          <p:spPr>
            <a:xfrm>
              <a:off x="4167664" y="5954733"/>
              <a:ext cx="154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2400" dirty="0" err="1"/>
                <a:t>pjaguirreh</a:t>
              </a:r>
              <a:endParaRPr lang="es-CL" sz="2400" dirty="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432A257-7CC8-4AE1-8945-3A6E7B81B74B}"/>
              </a:ext>
            </a:extLst>
          </p:cNvPr>
          <p:cNvGrpSpPr/>
          <p:nvPr/>
        </p:nvGrpSpPr>
        <p:grpSpPr>
          <a:xfrm>
            <a:off x="6085040" y="6036980"/>
            <a:ext cx="2090086" cy="602539"/>
            <a:chOff x="3526406" y="5495300"/>
            <a:chExt cx="2184290" cy="602539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0B6CC815-76B2-46B0-9425-BC1F2280A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6406" y="5495300"/>
              <a:ext cx="652048" cy="602539"/>
            </a:xfrm>
            <a:prstGeom prst="rect">
              <a:avLst/>
            </a:prstGeom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7A546EB-C945-44F8-BE8E-553AF15FD676}"/>
                </a:ext>
              </a:extLst>
            </p:cNvPr>
            <p:cNvSpPr/>
            <p:nvPr/>
          </p:nvSpPr>
          <p:spPr>
            <a:xfrm>
              <a:off x="4167664" y="5545858"/>
              <a:ext cx="15430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L" sz="2400" dirty="0" err="1"/>
                <a:t>pjaguirreh</a:t>
              </a:r>
              <a:endParaRPr lang="es-C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199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255032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¿Por qué automatizar?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369204" y="1350180"/>
            <a:ext cx="8129337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Tiempo</a:t>
            </a:r>
          </a:p>
          <a:p>
            <a:endParaRPr lang="es-ES" sz="23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Minimizar errores</a:t>
            </a:r>
          </a:p>
          <a:p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r>
              <a:rPr lang="es-ES" sz="2300" b="1" dirty="0">
                <a:solidFill>
                  <a:srgbClr val="C67373"/>
                </a:solidFill>
                <a:latin typeface="Source Sans Pro Semibold" charset="0"/>
                <a:ea typeface="Source Sans Pro Semibold" charset="0"/>
              </a:rPr>
              <a:t>3. </a:t>
            </a:r>
            <a:r>
              <a:rPr lang="es-ES" sz="2300" b="1" dirty="0">
                <a:solidFill>
                  <a:srgbClr val="41567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Mejorar gestión</a:t>
            </a:r>
          </a:p>
          <a:p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14350" indent="-514350">
              <a:buAutoNum type="arabicPeriod"/>
            </a:pPr>
            <a:endParaRPr lang="es-ES" sz="2600" b="1" dirty="0">
              <a:solidFill>
                <a:srgbClr val="41567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39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2B72CCA-5333-4E56-8DA2-41B75C147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9" y="70732"/>
            <a:ext cx="8691770" cy="76456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BAFE616-20EC-4504-A9C3-CB196CBD0167}"/>
              </a:ext>
            </a:extLst>
          </p:cNvPr>
          <p:cNvSpPr/>
          <p:nvPr/>
        </p:nvSpPr>
        <p:spPr>
          <a:xfrm>
            <a:off x="0" y="6487707"/>
            <a:ext cx="7881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000" dirty="0">
                <a:latin typeface="Open Sans" panose="020B0606030504020204"/>
                <a:ea typeface="Source Sans Pro" panose="020B0503030403020204" pitchFamily="34" charset="0"/>
                <a:hlinkClick r:id="rId3"/>
              </a:rPr>
              <a:t>https://www.ine.cl/prensa/detalle-prensa/2020/06/05/</a:t>
            </a:r>
            <a:r>
              <a:rPr lang="es-419" sz="1000" dirty="0">
                <a:latin typeface="Open Sans" panose="020B0606030504020204"/>
                <a:ea typeface="Source Sans Pro" panose="020B0503030403020204" pitchFamily="34" charset="0"/>
                <a:hlinkClick r:id="rId4"/>
              </a:rPr>
              <a:t>ine-publica-el-primer-bolet%C3%ADn-de-ipc-automatizado-y-reduce-dr%C3%A1sticamente-tiempos-de-elaboraci%C3%B3n</a:t>
            </a:r>
            <a:endParaRPr lang="es-419" sz="1000" dirty="0">
              <a:latin typeface="Open Sans" panose="020B0606030504020204"/>
              <a:ea typeface="Source Sans Pro" panose="020B0503030403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734BF8B-0DD8-41F1-9924-3A74F990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9" y="140305"/>
            <a:ext cx="8691770" cy="7645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A5A903C-CB86-45EB-A833-8A1E7A209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09" y="1040423"/>
            <a:ext cx="8691770" cy="5039291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5B82AAE2-DDBF-498F-9482-5058382A3314}"/>
              </a:ext>
            </a:extLst>
          </p:cNvPr>
          <p:cNvSpPr/>
          <p:nvPr/>
        </p:nvSpPr>
        <p:spPr>
          <a:xfrm>
            <a:off x="2544417" y="1071424"/>
            <a:ext cx="4343400" cy="175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00EE091-48BE-4B8B-9E6A-50E3BD4AA9FA}"/>
              </a:ext>
            </a:extLst>
          </p:cNvPr>
          <p:cNvSpPr/>
          <p:nvPr/>
        </p:nvSpPr>
        <p:spPr>
          <a:xfrm>
            <a:off x="1798981" y="3549014"/>
            <a:ext cx="5923723" cy="175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F450DDE-3E3E-46A4-9390-B590D3FDBB85}"/>
              </a:ext>
            </a:extLst>
          </p:cNvPr>
          <p:cNvSpPr/>
          <p:nvPr/>
        </p:nvSpPr>
        <p:spPr>
          <a:xfrm>
            <a:off x="243509" y="5276594"/>
            <a:ext cx="8691770" cy="822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77414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E7E908D-4BDD-4101-A2D3-8602CB24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1" y="79513"/>
            <a:ext cx="7895158" cy="632128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BB2B335-2EF5-4EAF-B3E9-2BE79B3E10F7}"/>
              </a:ext>
            </a:extLst>
          </p:cNvPr>
          <p:cNvSpPr/>
          <p:nvPr/>
        </p:nvSpPr>
        <p:spPr>
          <a:xfrm>
            <a:off x="0" y="6487707"/>
            <a:ext cx="7881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000" dirty="0">
                <a:hlinkClick r:id="rId3"/>
              </a:rPr>
              <a:t>https://portal.sma.gob.cl/index.php/2020/06/04/inteligencia-ambiental-2020-la-estrategia-tecnologica-que-refuerza-la-sma-para-incentivar-el-cumplimiento-ambiental/</a:t>
            </a:r>
            <a:endParaRPr lang="es-419" sz="1000" dirty="0">
              <a:latin typeface="Open Sans" panose="020B0606030504020204"/>
              <a:ea typeface="Source Sans Pro" panose="020B0503030403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4C6B495-F0E0-49C3-BA0B-FAE594C5C5AB}"/>
              </a:ext>
            </a:extLst>
          </p:cNvPr>
          <p:cNvSpPr/>
          <p:nvPr/>
        </p:nvSpPr>
        <p:spPr>
          <a:xfrm>
            <a:off x="695737" y="1018685"/>
            <a:ext cx="7823841" cy="472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A89A8AA-A861-4E45-B58A-B49D12275C28}"/>
              </a:ext>
            </a:extLst>
          </p:cNvPr>
          <p:cNvSpPr/>
          <p:nvPr/>
        </p:nvSpPr>
        <p:spPr>
          <a:xfrm>
            <a:off x="695738" y="5675243"/>
            <a:ext cx="7823841" cy="725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F0EC2A8-65F3-46E2-A02C-DE83BF4EF40F}"/>
              </a:ext>
            </a:extLst>
          </p:cNvPr>
          <p:cNvSpPr/>
          <p:nvPr/>
        </p:nvSpPr>
        <p:spPr>
          <a:xfrm>
            <a:off x="2693505" y="4668079"/>
            <a:ext cx="4124740" cy="221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7518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15E5A1F-5858-4888-8BB1-F22072C62180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Minutas automatizadas</a:t>
            </a:r>
          </a:p>
        </p:txBody>
      </p:sp>
      <p:sp>
        <p:nvSpPr>
          <p:cNvPr id="9" name="Título 2">
            <a:extLst>
              <a:ext uri="{FF2B5EF4-FFF2-40B4-BE49-F238E27FC236}">
                <a16:creationId xmlns:a16="http://schemas.microsoft.com/office/drawing/2014/main" id="{CB3DC8C5-CA67-48AB-8A17-DF2A95F3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A lo que queremos llegar</a:t>
            </a:r>
            <a:endParaRPr lang="es-CL" sz="2500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9C4073-44B9-47E9-A6DF-5798619F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47" y="1480931"/>
            <a:ext cx="2459483" cy="3178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BDED71-2961-406D-B321-873D1671D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587" y="3262931"/>
            <a:ext cx="2459483" cy="3178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15215A-66B4-4631-A3EC-FF63D095C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835" y="1480930"/>
            <a:ext cx="2459483" cy="31783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64D08E-4A8F-419F-91E9-D8637AC55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170" y="3262930"/>
            <a:ext cx="2459483" cy="3178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516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07694466-489C-4286-B15F-C00B12671C31}"/>
              </a:ext>
            </a:extLst>
          </p:cNvPr>
          <p:cNvSpPr txBox="1"/>
          <p:nvPr/>
        </p:nvSpPr>
        <p:spPr>
          <a:xfrm>
            <a:off x="641684" y="214466"/>
            <a:ext cx="820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Minutas automatizadas</a:t>
            </a:r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AF2F1A38-F570-430E-BFC2-F0D60C460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39907"/>
            <a:ext cx="8766773" cy="532182"/>
          </a:xfrm>
        </p:spPr>
        <p:txBody>
          <a:bodyPr/>
          <a:lstStyle/>
          <a:p>
            <a:r>
              <a:rPr lang="es-419" sz="2500" b="0" dirty="0"/>
              <a:t>Por lo que tenemos que pasar</a:t>
            </a:r>
            <a:endParaRPr lang="es-CL" sz="2500" b="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B9B735-7834-420F-8245-B47F51C1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45" y="1754585"/>
            <a:ext cx="4115972" cy="24662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54F556-5035-475C-AC49-0887EA8B8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416" y="3786013"/>
            <a:ext cx="4271826" cy="25460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7B960F0-0964-426B-9C06-A528AB229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20" y="1754585"/>
            <a:ext cx="4122535" cy="24662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338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41684" y="454467"/>
            <a:ext cx="618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41567F"/>
                </a:solidFill>
                <a:latin typeface="Source Sans Pro" charset="0"/>
                <a:ea typeface="Source Sans Pro" charset="0"/>
                <a:cs typeface="Source Sans Pro" charset="0"/>
              </a:rPr>
              <a:t>¿Qué es       ?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41684" y="1502561"/>
            <a:ext cx="717522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Lenguaje y plataforma 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Lenguaje y ambiente de programación estadística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Herramienta de visualización de datos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u="sng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Gratuito</a:t>
            </a:r>
          </a:p>
          <a:p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Ecosistema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Muchas aplicaciones e integraciones con otras plataformas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15.000+ librerías gratuitas disponibles</a:t>
            </a:r>
          </a:p>
          <a:p>
            <a:endParaRPr lang="es-ES_tradnl" dirty="0">
              <a:solidFill>
                <a:srgbClr val="41567F"/>
              </a:solidFill>
              <a:latin typeface="Open Sans" charset="0"/>
              <a:ea typeface="Open Sans" charset="0"/>
              <a:cs typeface="Open Sans" charset="0"/>
            </a:endParaRPr>
          </a:p>
          <a:p>
            <a:r>
              <a:rPr lang="es-ES_tradnl" sz="2200" b="1" dirty="0">
                <a:solidFill>
                  <a:srgbClr val="C67373"/>
                </a:solidFill>
                <a:latin typeface="Source Sans Pro"/>
                <a:ea typeface="Open Sans" charset="0"/>
                <a:cs typeface="Open Sans" charset="0"/>
              </a:rPr>
              <a:t>Comunidad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Millones de usuarios</a:t>
            </a:r>
          </a:p>
          <a:p>
            <a:pPr marL="742928" lvl="1" indent="-285750"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rgbClr val="41567F"/>
                </a:solidFill>
                <a:latin typeface="Open Sans" charset="0"/>
                <a:ea typeface="Open Sans" charset="0"/>
                <a:cs typeface="Open Sans" charset="0"/>
              </a:rPr>
              <a:t>Muchos y diversos grupos de usuarios a nivel mundial</a:t>
            </a:r>
            <a:br>
              <a:rPr lang="es-ES_tradnl" dirty="0">
                <a:solidFill>
                  <a:srgbClr val="41567F"/>
                </a:solidFill>
              </a:rPr>
            </a:br>
            <a:endParaRPr lang="es-ES_tradnl" dirty="0">
              <a:solidFill>
                <a:srgbClr val="41567F"/>
              </a:solidFill>
            </a:endParaRPr>
          </a:p>
        </p:txBody>
      </p:sp>
      <p:pic>
        <p:nvPicPr>
          <p:cNvPr id="3078" name="Picture 6" descr="Resultado de imagen de R programming logo no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206" y="365762"/>
            <a:ext cx="714002" cy="71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092823" y="6161061"/>
            <a:ext cx="295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https://www.r-project.org/</a:t>
            </a:r>
            <a:endParaRPr lang="es-CL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793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23247</TotalTime>
  <Words>569</Words>
  <Application>Microsoft Office PowerPoint</Application>
  <PresentationFormat>Presentación en pantalla (4:3)</PresentationFormat>
  <Paragraphs>127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Open Sans</vt:lpstr>
      <vt:lpstr>Source Sans Pro</vt:lpstr>
      <vt:lpstr>Source Sans Pro Semibold</vt:lpstr>
      <vt:lpstr>Tema de Office</vt:lpstr>
      <vt:lpstr>Automatización de reportes (y un poco más) con 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 lo que queremos llegar</vt:lpstr>
      <vt:lpstr>Por lo que tenemos que pasar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Ejemplo Tipo SMA</vt:lpstr>
      <vt:lpstr>Departamento de Gestión de la información</vt:lpstr>
      <vt:lpstr>Captura y disponibilidad de datos</vt:lpstr>
      <vt:lpstr>Presentación de PowerPoint</vt:lpstr>
      <vt:lpstr>Presentación de PowerPoint</vt:lpstr>
      <vt:lpstr>Presentación de PowerPoint</vt:lpstr>
      <vt:lpstr>Presentación de PowerPoint</vt:lpstr>
      <vt:lpstr>Demostración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Automatización de reportes (y un poco más) con R</vt:lpstr>
    </vt:vector>
  </TitlesOfParts>
  <Company>sma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SMA patricio</dc:creator>
  <cp:lastModifiedBy>Pablo Aguirre Hormann</cp:lastModifiedBy>
  <cp:revision>2916</cp:revision>
  <cp:lastPrinted>2018-03-01T12:14:24Z</cp:lastPrinted>
  <dcterms:created xsi:type="dcterms:W3CDTF">2016-01-29T15:31:18Z</dcterms:created>
  <dcterms:modified xsi:type="dcterms:W3CDTF">2020-06-08T00:36:34Z</dcterms:modified>
</cp:coreProperties>
</file>